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6" r:id="rId5"/>
  </p:sldMasterIdLst>
  <p:notesMasterIdLst>
    <p:notesMasterId r:id="rId19"/>
  </p:notesMasterIdLst>
  <p:handoutMasterIdLst>
    <p:handoutMasterId r:id="rId20"/>
  </p:handoutMasterIdLst>
  <p:sldIdLst>
    <p:sldId id="322" r:id="rId6"/>
    <p:sldId id="259" r:id="rId7"/>
    <p:sldId id="262" r:id="rId8"/>
    <p:sldId id="257" r:id="rId9"/>
    <p:sldId id="387" r:id="rId10"/>
    <p:sldId id="260" r:id="rId11"/>
    <p:sldId id="277" r:id="rId12"/>
    <p:sldId id="264" r:id="rId13"/>
    <p:sldId id="390" r:id="rId14"/>
    <p:sldId id="391" r:id="rId15"/>
    <p:sldId id="388" r:id="rId16"/>
    <p:sldId id="389" r:id="rId17"/>
    <p:sldId id="275"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30848B-ED9C-E782-4A78-BE982231AA2E}" name="Erika Gaitan" initials="EG" userId="S::egaitan@hria.org::3fceb545-dec8-467a-8b0c-b26a4d09e54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isy Ortega" initials="DO" lastIdx="2" clrIdx="0">
    <p:extLst>
      <p:ext uri="{19B8F6BF-5375-455C-9EA6-DF929625EA0E}">
        <p15:presenceInfo xmlns:p15="http://schemas.microsoft.com/office/powerpoint/2012/main" userId="S::dortega@hria.org::44bfbb85-1cc5-4b50-9dd3-8461a11f91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350E1D-9944-EFEE-8587-0642F6B65920}" v="215" dt="2022-01-18T14:29:32.654"/>
    <p1510:client id="{6FCC2FA2-9C70-5B39-B466-AAEE573B63F5}" v="229" dt="2022-01-18T14:06:56.851"/>
    <p1510:client id="{89E56473-5310-4D2E-8631-77AF31937D45}" v="89" dt="2022-01-18T05:21:16.920"/>
    <p1510:client id="{C510DCDA-3156-4CB6-89EA-04BFF79503DF}" v="62" dt="2022-01-18T19:05:04.9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730" autoAdjust="0"/>
  </p:normalViewPr>
  <p:slideViewPr>
    <p:cSldViewPr snapToGrid="0">
      <p:cViewPr varScale="1">
        <p:scale>
          <a:sx n="112" d="100"/>
          <a:sy n="112" d="100"/>
        </p:scale>
        <p:origin x="120" y="2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03FCA06-C1FE-2E45-8DEA-C1BB8C3427ED}" type="datetimeFigureOut">
              <a:rPr lang="en-US" smtClean="0"/>
              <a:t>3/4/2022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5573019-DE67-3145-A37B-EDE6FA3C2335}" type="slidenum">
              <a:rPr lang="en-US" smtClean="0"/>
              <a:t>‹#›</a:t>
            </a:fld>
            <a:endParaRPr lang="en-US"/>
          </a:p>
        </p:txBody>
      </p:sp>
    </p:spTree>
    <p:extLst>
      <p:ext uri="{BB962C8B-B14F-4D97-AF65-F5344CB8AC3E}">
        <p14:creationId xmlns:p14="http://schemas.microsoft.com/office/powerpoint/2010/main" val="12368800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1573F6-156A-A340-9F74-CFC92C4E59D6}" type="datetimeFigureOut">
              <a:rPr lang="en-US" smtClean="0"/>
              <a:t>3/4/2022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814898-D464-7147-A681-6595A48F8ABA}" type="slidenum">
              <a:rPr lang="en-US" smtClean="0"/>
              <a:t>‹#›</a:t>
            </a:fld>
            <a:endParaRPr lang="en-US"/>
          </a:p>
        </p:txBody>
      </p:sp>
    </p:spTree>
    <p:extLst>
      <p:ext uri="{BB962C8B-B14F-4D97-AF65-F5344CB8AC3E}">
        <p14:creationId xmlns:p14="http://schemas.microsoft.com/office/powerpoint/2010/main" val="1256852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Ben</a:t>
            </a:r>
          </a:p>
        </p:txBody>
      </p:sp>
      <p:sp>
        <p:nvSpPr>
          <p:cNvPr id="4" name="Slide Number Placeholder 3"/>
          <p:cNvSpPr>
            <a:spLocks noGrp="1"/>
          </p:cNvSpPr>
          <p:nvPr>
            <p:ph type="sldNum" sz="quarter" idx="5"/>
          </p:nvPr>
        </p:nvSpPr>
        <p:spPr/>
        <p:txBody>
          <a:bodyPr/>
          <a:lstStyle/>
          <a:p>
            <a:fld id="{AB814898-D464-7147-A681-6595A48F8ABA}" type="slidenum">
              <a:rPr lang="en-US" smtClean="0"/>
              <a:t>2</a:t>
            </a:fld>
            <a:endParaRPr lang="en-US"/>
          </a:p>
        </p:txBody>
      </p:sp>
    </p:spTree>
    <p:extLst>
      <p:ext uri="{BB962C8B-B14F-4D97-AF65-F5344CB8AC3E}">
        <p14:creationId xmlns:p14="http://schemas.microsoft.com/office/powerpoint/2010/main" val="897879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a:t>
            </a:r>
          </a:p>
        </p:txBody>
      </p:sp>
      <p:sp>
        <p:nvSpPr>
          <p:cNvPr id="4" name="Slide Number Placeholder 3"/>
          <p:cNvSpPr>
            <a:spLocks noGrp="1"/>
          </p:cNvSpPr>
          <p:nvPr>
            <p:ph type="sldNum" sz="quarter" idx="5"/>
          </p:nvPr>
        </p:nvSpPr>
        <p:spPr/>
        <p:txBody>
          <a:bodyPr/>
          <a:lstStyle/>
          <a:p>
            <a:fld id="{AB814898-D464-7147-A681-6595A48F8ABA}" type="slidenum">
              <a:rPr lang="en-US" smtClean="0"/>
              <a:t>13</a:t>
            </a:fld>
            <a:endParaRPr lang="en-US"/>
          </a:p>
        </p:txBody>
      </p:sp>
    </p:spTree>
    <p:extLst>
      <p:ext uri="{BB962C8B-B14F-4D97-AF65-F5344CB8AC3E}">
        <p14:creationId xmlns:p14="http://schemas.microsoft.com/office/powerpoint/2010/main" val="2330189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Why HRiA?</a:t>
            </a:r>
          </a:p>
          <a:p>
            <a:pPr marL="342900" indent="-342900">
              <a:buFont typeface="Arial" panose="020B0604020202020204" pitchFamily="34" charset="0"/>
              <a:buChar char="•"/>
            </a:pPr>
            <a:r>
              <a:rPr lang="en-US"/>
              <a:t>Use of an </a:t>
            </a:r>
            <a:r>
              <a:rPr lang="en-US" b="1"/>
              <a:t>Equity Lens</a:t>
            </a:r>
          </a:p>
          <a:p>
            <a:pPr marL="342900" indent="-342900">
              <a:buFont typeface="Arial" panose="020B0604020202020204" pitchFamily="34" charset="0"/>
              <a:buChar char="•"/>
            </a:pPr>
            <a:r>
              <a:rPr lang="en-US"/>
              <a:t>Thoughtful </a:t>
            </a:r>
            <a:r>
              <a:rPr lang="en-US" b="1"/>
              <a:t>community engagement</a:t>
            </a:r>
          </a:p>
          <a:p>
            <a:pPr marL="342900" indent="-342900">
              <a:buFont typeface="Arial" panose="020B0604020202020204" pitchFamily="34" charset="0"/>
              <a:buChar char="•"/>
            </a:pPr>
            <a:r>
              <a:rPr lang="en-US" b="1"/>
              <a:t>Customizable process </a:t>
            </a:r>
            <a:r>
              <a:rPr lang="en-US"/>
              <a:t>to meet the needs of our partners and the context and environment in which the work is being done</a:t>
            </a:r>
          </a:p>
          <a:p>
            <a:pPr marL="342900" indent="-342900">
              <a:buFont typeface="Arial" panose="020B0604020202020204" pitchFamily="34" charset="0"/>
              <a:buChar char="•"/>
            </a:pPr>
            <a:r>
              <a:rPr lang="en-US"/>
              <a:t>60+years of </a:t>
            </a:r>
            <a:r>
              <a:rPr lang="en-US" b="1"/>
              <a:t>experience</a:t>
            </a:r>
            <a:endParaRPr lang="en-US"/>
          </a:p>
          <a:p>
            <a:pPr marL="342900" indent="-342900">
              <a:buFont typeface="Arial" panose="020B0604020202020204" pitchFamily="34" charset="0"/>
              <a:buChar char="•"/>
            </a:pPr>
            <a:r>
              <a:rPr lang="en-US" b="1"/>
              <a:t>Adaptable and flexible </a:t>
            </a:r>
          </a:p>
          <a:p>
            <a:endParaRPr lang="en-US"/>
          </a:p>
        </p:txBody>
      </p:sp>
      <p:sp>
        <p:nvSpPr>
          <p:cNvPr id="4" name="Slide Number Placeholder 3"/>
          <p:cNvSpPr>
            <a:spLocks noGrp="1"/>
          </p:cNvSpPr>
          <p:nvPr>
            <p:ph type="sldNum" sz="quarter" idx="5"/>
          </p:nvPr>
        </p:nvSpPr>
        <p:spPr/>
        <p:txBody>
          <a:bodyPr/>
          <a:lstStyle/>
          <a:p>
            <a:fld id="{AB814898-D464-7147-A681-6595A48F8ABA}" type="slidenum">
              <a:rPr lang="en-US" smtClean="0"/>
              <a:t>3</a:t>
            </a:fld>
            <a:endParaRPr lang="en-US"/>
          </a:p>
        </p:txBody>
      </p:sp>
    </p:spTree>
    <p:extLst>
      <p:ext uri="{BB962C8B-B14F-4D97-AF65-F5344CB8AC3E}">
        <p14:creationId xmlns:p14="http://schemas.microsoft.com/office/powerpoint/2010/main" val="1578200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814898-D464-7147-A681-6595A48F8ABA}" type="slidenum">
              <a:rPr lang="en-US" smtClean="0"/>
              <a:t>4</a:t>
            </a:fld>
            <a:endParaRPr lang="en-US"/>
          </a:p>
        </p:txBody>
      </p:sp>
    </p:spTree>
    <p:extLst>
      <p:ext uri="{BB962C8B-B14F-4D97-AF65-F5344CB8AC3E}">
        <p14:creationId xmlns:p14="http://schemas.microsoft.com/office/powerpoint/2010/main" val="3001659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None/>
            </a:pPr>
            <a:r>
              <a:rPr lang="en-US"/>
              <a:t>Reference 2 pager </a:t>
            </a:r>
          </a:p>
        </p:txBody>
      </p:sp>
      <p:sp>
        <p:nvSpPr>
          <p:cNvPr id="4" name="Slide Number Placeholder 3"/>
          <p:cNvSpPr>
            <a:spLocks noGrp="1"/>
          </p:cNvSpPr>
          <p:nvPr>
            <p:ph type="sldNum" sz="quarter" idx="5"/>
          </p:nvPr>
        </p:nvSpPr>
        <p:spPr/>
        <p:txBody>
          <a:bodyPr/>
          <a:lstStyle/>
          <a:p>
            <a:fld id="{AB814898-D464-7147-A681-6595A48F8ABA}" type="slidenum">
              <a:rPr lang="en-US" smtClean="0"/>
              <a:t>5</a:t>
            </a:fld>
            <a:endParaRPr lang="en-US"/>
          </a:p>
        </p:txBody>
      </p:sp>
    </p:spTree>
    <p:extLst>
      <p:ext uri="{BB962C8B-B14F-4D97-AF65-F5344CB8AC3E}">
        <p14:creationId xmlns:p14="http://schemas.microsoft.com/office/powerpoint/2010/main" val="1617551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814898-D464-7147-A681-6595A48F8ABA}" type="slidenum">
              <a:rPr lang="en-US" smtClean="0"/>
              <a:t>6</a:t>
            </a:fld>
            <a:endParaRPr lang="en-US"/>
          </a:p>
        </p:txBody>
      </p:sp>
    </p:spTree>
    <p:extLst>
      <p:ext uri="{BB962C8B-B14F-4D97-AF65-F5344CB8AC3E}">
        <p14:creationId xmlns:p14="http://schemas.microsoft.com/office/powerpoint/2010/main" val="38220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do this at the city level</a:t>
            </a:r>
          </a:p>
          <a:p>
            <a:endParaRPr lang="en-US"/>
          </a:p>
          <a:p>
            <a:r>
              <a:rPr lang="en-US"/>
              <a:t>$15M of the $45M decided through this Community Fund, allocated by the Community Advisory Committee</a:t>
            </a:r>
          </a:p>
        </p:txBody>
      </p:sp>
      <p:sp>
        <p:nvSpPr>
          <p:cNvPr id="4" name="Slide Number Placeholder 3"/>
          <p:cNvSpPr>
            <a:spLocks noGrp="1"/>
          </p:cNvSpPr>
          <p:nvPr>
            <p:ph type="sldNum" sz="quarter" idx="5"/>
          </p:nvPr>
        </p:nvSpPr>
        <p:spPr/>
        <p:txBody>
          <a:bodyPr/>
          <a:lstStyle/>
          <a:p>
            <a:fld id="{AB814898-D464-7147-A681-6595A48F8ABA}" type="slidenum">
              <a:rPr lang="en-US" smtClean="0"/>
              <a:t>7</a:t>
            </a:fld>
            <a:endParaRPr lang="en-US"/>
          </a:p>
        </p:txBody>
      </p:sp>
    </p:spTree>
    <p:extLst>
      <p:ext uri="{BB962C8B-B14F-4D97-AF65-F5344CB8AC3E}">
        <p14:creationId xmlns:p14="http://schemas.microsoft.com/office/powerpoint/2010/main" val="3581120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the state level</a:t>
            </a:r>
          </a:p>
        </p:txBody>
      </p:sp>
      <p:sp>
        <p:nvSpPr>
          <p:cNvPr id="4" name="Slide Number Placeholder 3"/>
          <p:cNvSpPr>
            <a:spLocks noGrp="1"/>
          </p:cNvSpPr>
          <p:nvPr>
            <p:ph type="sldNum" sz="quarter" idx="5"/>
          </p:nvPr>
        </p:nvSpPr>
        <p:spPr/>
        <p:txBody>
          <a:bodyPr/>
          <a:lstStyle/>
          <a:p>
            <a:fld id="{AB814898-D464-7147-A681-6595A48F8ABA}" type="slidenum">
              <a:rPr lang="en-US" smtClean="0"/>
              <a:t>8</a:t>
            </a:fld>
            <a:endParaRPr lang="en-US"/>
          </a:p>
        </p:txBody>
      </p:sp>
    </p:spTree>
    <p:extLst>
      <p:ext uri="{BB962C8B-B14F-4D97-AF65-F5344CB8AC3E}">
        <p14:creationId xmlns:p14="http://schemas.microsoft.com/office/powerpoint/2010/main" val="1742774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Looking for partners. Willing to be creative, test out strategies, try new things.</a:t>
            </a:r>
          </a:p>
          <a:p>
            <a:endParaRPr lang="en-US">
              <a:cs typeface="Calibri"/>
            </a:endParaRPr>
          </a:p>
          <a:p>
            <a:r>
              <a:rPr lang="en-US">
                <a:cs typeface="Calibri"/>
              </a:rPr>
              <a:t>Note the opportunity to be part of a learning community</a:t>
            </a:r>
          </a:p>
        </p:txBody>
      </p:sp>
      <p:sp>
        <p:nvSpPr>
          <p:cNvPr id="4" name="Slide Number Placeholder 3"/>
          <p:cNvSpPr>
            <a:spLocks noGrp="1"/>
          </p:cNvSpPr>
          <p:nvPr>
            <p:ph type="sldNum" sz="quarter" idx="5"/>
          </p:nvPr>
        </p:nvSpPr>
        <p:spPr/>
        <p:txBody>
          <a:bodyPr/>
          <a:lstStyle/>
          <a:p>
            <a:fld id="{AB814898-D464-7147-A681-6595A48F8ABA}" type="slidenum">
              <a:rPr lang="en-US" smtClean="0"/>
              <a:t>10</a:t>
            </a:fld>
            <a:endParaRPr lang="en-US"/>
          </a:p>
        </p:txBody>
      </p:sp>
    </p:spTree>
    <p:extLst>
      <p:ext uri="{BB962C8B-B14F-4D97-AF65-F5344CB8AC3E}">
        <p14:creationId xmlns:p14="http://schemas.microsoft.com/office/powerpoint/2010/main" val="378353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a:t>
            </a:r>
          </a:p>
        </p:txBody>
      </p:sp>
      <p:sp>
        <p:nvSpPr>
          <p:cNvPr id="4" name="Slide Number Placeholder 3"/>
          <p:cNvSpPr>
            <a:spLocks noGrp="1"/>
          </p:cNvSpPr>
          <p:nvPr>
            <p:ph type="sldNum" sz="quarter" idx="5"/>
          </p:nvPr>
        </p:nvSpPr>
        <p:spPr/>
        <p:txBody>
          <a:bodyPr/>
          <a:lstStyle/>
          <a:p>
            <a:fld id="{AB814898-D464-7147-A681-6595A48F8ABA}" type="slidenum">
              <a:rPr lang="en-US" smtClean="0"/>
              <a:t>11</a:t>
            </a:fld>
            <a:endParaRPr lang="en-US"/>
          </a:p>
        </p:txBody>
      </p:sp>
    </p:spTree>
    <p:extLst>
      <p:ext uri="{BB962C8B-B14F-4D97-AF65-F5344CB8AC3E}">
        <p14:creationId xmlns:p14="http://schemas.microsoft.com/office/powerpoint/2010/main" val="2261875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GettyImages-494209209_lores.jpg"/>
          <p:cNvPicPr>
            <a:picLocks noChangeAspect="1"/>
          </p:cNvPicPr>
          <p:nvPr userDrawn="1"/>
        </p:nvPicPr>
        <p:blipFill rotWithShape="1">
          <a:blip r:embed="rId2">
            <a:extLst>
              <a:ext uri="{28A0092B-C50C-407E-A947-70E740481C1C}">
                <a14:useLocalDpi xmlns:a14="http://schemas.microsoft.com/office/drawing/2010/main" val="0"/>
              </a:ext>
            </a:extLst>
          </a:blip>
          <a:srcRect b="1994"/>
          <a:stretch/>
        </p:blipFill>
        <p:spPr>
          <a:xfrm>
            <a:off x="0" y="0"/>
            <a:ext cx="9144000" cy="5974486"/>
          </a:xfrm>
          <a:prstGeom prst="rect">
            <a:avLst/>
          </a:prstGeom>
        </p:spPr>
      </p:pic>
      <p:sp>
        <p:nvSpPr>
          <p:cNvPr id="13" name="Rectangle 12"/>
          <p:cNvSpPr/>
          <p:nvPr userDrawn="1"/>
        </p:nvSpPr>
        <p:spPr>
          <a:xfrm>
            <a:off x="6522356" y="6132287"/>
            <a:ext cx="2621643" cy="716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p:cNvSpPr/>
          <p:nvPr userDrawn="1"/>
        </p:nvSpPr>
        <p:spPr>
          <a:xfrm>
            <a:off x="0" y="3667269"/>
            <a:ext cx="9144000" cy="2307217"/>
          </a:xfrm>
          <a:prstGeom prst="rect">
            <a:avLst/>
          </a:prstGeom>
          <a:solidFill>
            <a:schemeClr val="accent5">
              <a:alpha val="93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0" name="Straight Connector 9"/>
          <p:cNvCxnSpPr/>
          <p:nvPr userDrawn="1"/>
        </p:nvCxnSpPr>
        <p:spPr>
          <a:xfrm>
            <a:off x="665238" y="5175558"/>
            <a:ext cx="5261429" cy="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hasCustomPrompt="1"/>
          </p:nvPr>
        </p:nvSpPr>
        <p:spPr>
          <a:xfrm>
            <a:off x="584567" y="3691459"/>
            <a:ext cx="6400800" cy="1336386"/>
          </a:xfrm>
          <a:ln>
            <a:noFill/>
          </a:ln>
        </p:spPr>
        <p:txBody>
          <a:bodyPr anchor="b">
            <a:normAutofit/>
          </a:bodyPr>
          <a:lstStyle>
            <a:lvl1pPr algn="l">
              <a:defRPr sz="3600">
                <a:solidFill>
                  <a:schemeClr val="bg1"/>
                </a:solidFill>
                <a:latin typeface="Arial"/>
                <a:cs typeface="Arial"/>
              </a:defRPr>
            </a:lvl1pPr>
          </a:lstStyle>
          <a:p>
            <a:r>
              <a:rPr lang="en-US"/>
              <a:t>Click to edit </a:t>
            </a:r>
            <a:br>
              <a:rPr lang="en-US"/>
            </a:br>
            <a:r>
              <a:rPr lang="en-US"/>
              <a:t>Master title style</a:t>
            </a:r>
          </a:p>
        </p:txBody>
      </p:sp>
      <p:sp>
        <p:nvSpPr>
          <p:cNvPr id="3" name="Subtitle 2"/>
          <p:cNvSpPr>
            <a:spLocks noGrp="1"/>
          </p:cNvSpPr>
          <p:nvPr>
            <p:ph type="subTitle" idx="1"/>
          </p:nvPr>
        </p:nvSpPr>
        <p:spPr>
          <a:xfrm>
            <a:off x="584567" y="5300515"/>
            <a:ext cx="6400800" cy="600353"/>
          </a:xfrm>
        </p:spPr>
        <p:txBody>
          <a:bodyPr>
            <a:normAutofit/>
          </a:bodyPr>
          <a:lstStyle>
            <a:lvl1pPr marL="0" indent="0" algn="l">
              <a:buNone/>
              <a:defRPr sz="2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84567" y="6356350"/>
            <a:ext cx="2133600" cy="365125"/>
          </a:xfrm>
          <a:prstGeom prst="rect">
            <a:avLst/>
          </a:prstGeom>
        </p:spPr>
        <p:txBody>
          <a:bodyPr/>
          <a:lstStyle>
            <a:lvl1pPr>
              <a:defRPr sz="1200" i="1">
                <a:solidFill>
                  <a:srgbClr val="7F7F7F"/>
                </a:solidFill>
                <a:latin typeface="Arial"/>
                <a:cs typeface="Arial"/>
              </a:defRPr>
            </a:lvl1pPr>
          </a:lstStyle>
          <a:p>
            <a:fld id="{286D3402-300C-0D4F-9F35-0F1866355DAE}" type="datetime4">
              <a:rPr lang="en-US" smtClean="0"/>
              <a:pPr/>
              <a:t>March 4, 2022</a:t>
            </a:fld>
            <a:endParaRPr lang="en-US"/>
          </a:p>
        </p:txBody>
      </p:sp>
      <p:pic>
        <p:nvPicPr>
          <p:cNvPr id="11" name="Picture 10" descr="HRIA.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99039" y="6065026"/>
            <a:ext cx="2351314" cy="783772"/>
          </a:xfrm>
          <a:prstGeom prst="rect">
            <a:avLst/>
          </a:prstGeom>
        </p:spPr>
      </p:pic>
    </p:spTree>
    <p:extLst>
      <p:ext uri="{BB962C8B-B14F-4D97-AF65-F5344CB8AC3E}">
        <p14:creationId xmlns:p14="http://schemas.microsoft.com/office/powerpoint/2010/main" val="2337223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0" y="3042458"/>
            <a:ext cx="9144000" cy="251044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12" name="Rectangle 11"/>
          <p:cNvSpPr/>
          <p:nvPr userDrawn="1"/>
        </p:nvSpPr>
        <p:spPr>
          <a:xfrm>
            <a:off x="0" y="2960154"/>
            <a:ext cx="9144000" cy="14877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5" name="Footer Placeholder 4"/>
          <p:cNvSpPr>
            <a:spLocks noGrp="1"/>
          </p:cNvSpPr>
          <p:nvPr>
            <p:ph type="ftr" sz="quarter" idx="11"/>
          </p:nvPr>
        </p:nvSpPr>
        <p:spPr/>
        <p:txBody>
          <a:bodyPr/>
          <a:lstStyle/>
          <a:p>
            <a:endParaRPr lang="en-US"/>
          </a:p>
        </p:txBody>
      </p:sp>
      <p:sp>
        <p:nvSpPr>
          <p:cNvPr id="2" name="Title 1"/>
          <p:cNvSpPr>
            <a:spLocks noGrp="1"/>
          </p:cNvSpPr>
          <p:nvPr>
            <p:ph type="title" hasCustomPrompt="1"/>
          </p:nvPr>
        </p:nvSpPr>
        <p:spPr>
          <a:xfrm>
            <a:off x="588633" y="4769291"/>
            <a:ext cx="7772400" cy="622133"/>
          </a:xfrm>
        </p:spPr>
        <p:txBody>
          <a:bodyPr anchor="t">
            <a:normAutofit/>
          </a:bodyPr>
          <a:lstStyle>
            <a:lvl1pPr algn="l">
              <a:defRPr sz="2100" b="0" cap="none">
                <a:solidFill>
                  <a:schemeClr val="bg1"/>
                </a:solidFill>
              </a:defRPr>
            </a:lvl1pPr>
          </a:lstStyle>
          <a:p>
            <a:r>
              <a:rPr lang="en-US"/>
              <a:t>Click to edit master title style</a:t>
            </a:r>
          </a:p>
        </p:txBody>
      </p:sp>
      <p:sp>
        <p:nvSpPr>
          <p:cNvPr id="3" name="Text Placeholder 2"/>
          <p:cNvSpPr>
            <a:spLocks noGrp="1"/>
          </p:cNvSpPr>
          <p:nvPr>
            <p:ph type="body" idx="1"/>
          </p:nvPr>
        </p:nvSpPr>
        <p:spPr>
          <a:xfrm>
            <a:off x="588636" y="3364171"/>
            <a:ext cx="5881687" cy="1111008"/>
          </a:xfrm>
        </p:spPr>
        <p:txBody>
          <a:bodyPr anchor="b">
            <a:noAutofit/>
          </a:bodyPr>
          <a:lstStyle>
            <a:lvl1pPr marL="0" indent="0">
              <a:buNone/>
              <a:defRPr sz="3600">
                <a:solidFill>
                  <a:schemeClr val="bg1"/>
                </a:solidFill>
                <a:effectLst>
                  <a:outerShdw blurRad="38100" dist="38100" dir="2700000" algn="tl">
                    <a:srgbClr val="000000">
                      <a:alpha val="43137"/>
                    </a:srgbClr>
                  </a:outerShdw>
                </a:effectLst>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BE72F198-1395-2A47-B65E-1E057E2D81C0}" type="slidenum">
              <a:rPr lang="en-US" smtClean="0"/>
              <a:t>‹#›</a:t>
            </a:fld>
            <a:endParaRPr lang="en-US"/>
          </a:p>
        </p:txBody>
      </p:sp>
      <p:sp>
        <p:nvSpPr>
          <p:cNvPr id="9" name="Rectangle 8"/>
          <p:cNvSpPr/>
          <p:nvPr userDrawn="1"/>
        </p:nvSpPr>
        <p:spPr>
          <a:xfrm>
            <a:off x="244930" y="562429"/>
            <a:ext cx="8808356" cy="716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cxnSp>
        <p:nvCxnSpPr>
          <p:cNvPr id="11" name="Straight Connector 10"/>
          <p:cNvCxnSpPr/>
          <p:nvPr userDrawn="1"/>
        </p:nvCxnSpPr>
        <p:spPr>
          <a:xfrm>
            <a:off x="665241" y="4622227"/>
            <a:ext cx="5261429" cy="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9403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marL="557199" indent="-158747">
              <a:defRPr lang="en-US" sz="2000" kern="1200" dirty="0">
                <a:solidFill>
                  <a:schemeClr val="tx1">
                    <a:lumMod val="75000"/>
                    <a:lumOff val="25000"/>
                  </a:schemeClr>
                </a:solidFill>
                <a:latin typeface="Arial"/>
                <a:ea typeface="+mn-ea"/>
                <a:cs typeface="Arial"/>
              </a:defRPr>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marL="557199" lvl="2" indent="-158747" algn="l" defTabSz="457189" rtl="0" eaLnBrk="1" latinLnBrk="0" hangingPunct="1">
              <a:spcBef>
                <a:spcPts val="300"/>
              </a:spcBef>
              <a:spcAft>
                <a:spcPts val="300"/>
              </a:spcAft>
              <a:buClr>
                <a:schemeClr val="accent5"/>
              </a:buClr>
              <a:buFont typeface="Lucida Grande"/>
              <a:buChar char="›"/>
            </a:pPr>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marL="557199" indent="-158747">
              <a:defRPr lang="en-US" sz="2000" kern="1200" dirty="0">
                <a:solidFill>
                  <a:schemeClr val="tx1">
                    <a:lumMod val="75000"/>
                    <a:lumOff val="25000"/>
                  </a:schemeClr>
                </a:solidFill>
                <a:latin typeface="Arial"/>
                <a:ea typeface="+mn-ea"/>
                <a:cs typeface="Arial"/>
              </a:defRPr>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marL="557199" lvl="2" indent="-158747" algn="l" defTabSz="457189" rtl="0" eaLnBrk="1" latinLnBrk="0" hangingPunct="1">
              <a:spcBef>
                <a:spcPts val="300"/>
              </a:spcBef>
              <a:spcAft>
                <a:spcPts val="300"/>
              </a:spcAft>
              <a:buClr>
                <a:schemeClr val="accent5"/>
              </a:buClr>
              <a:buFont typeface="Lucida Grande"/>
              <a:buChar char="›"/>
            </a:pPr>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BE72F198-1395-2A47-B65E-1E057E2D81C0}" type="slidenum">
              <a:rPr lang="en-US" smtClean="0"/>
              <a:t>‹#›</a:t>
            </a:fld>
            <a:endParaRPr lang="en-US"/>
          </a:p>
        </p:txBody>
      </p:sp>
    </p:spTree>
    <p:extLst>
      <p:ext uri="{BB962C8B-B14F-4D97-AF65-F5344CB8AC3E}">
        <p14:creationId xmlns:p14="http://schemas.microsoft.com/office/powerpoint/2010/main" val="3520085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endParaRPr lang="en-US"/>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E72F198-1395-2A47-B65E-1E057E2D81C0}" type="slidenum">
              <a:rPr lang="en-US" smtClean="0"/>
              <a:t>‹#›</a:t>
            </a:fld>
            <a:endParaRPr lang="en-US"/>
          </a:p>
        </p:txBody>
      </p:sp>
    </p:spTree>
    <p:extLst>
      <p:ext uri="{BB962C8B-B14F-4D97-AF65-F5344CB8AC3E}">
        <p14:creationId xmlns:p14="http://schemas.microsoft.com/office/powerpoint/2010/main" val="2431963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BE72F198-1395-2A47-B65E-1E057E2D81C0}" type="slidenum">
              <a:rPr lang="en-US" smtClean="0"/>
              <a:t>‹#›</a:t>
            </a:fld>
            <a:endParaRPr lang="en-US"/>
          </a:p>
        </p:txBody>
      </p:sp>
    </p:spTree>
    <p:extLst>
      <p:ext uri="{BB962C8B-B14F-4D97-AF65-F5344CB8AC3E}">
        <p14:creationId xmlns:p14="http://schemas.microsoft.com/office/powerpoint/2010/main" val="2933235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72F198-1395-2A47-B65E-1E057E2D81C0}" type="slidenum">
              <a:rPr lang="en-US" smtClean="0"/>
              <a:t>‹#›</a:t>
            </a:fld>
            <a:endParaRPr lang="en-US"/>
          </a:p>
        </p:txBody>
      </p:sp>
    </p:spTree>
    <p:extLst>
      <p:ext uri="{BB962C8B-B14F-4D97-AF65-F5344CB8AC3E}">
        <p14:creationId xmlns:p14="http://schemas.microsoft.com/office/powerpoint/2010/main" val="2073367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E72F198-1395-2A47-B65E-1E057E2D81C0}" type="slidenum">
              <a:rPr lang="en-US" smtClean="0"/>
              <a:t>‹#›</a:t>
            </a:fld>
            <a:endParaRPr lang="en-US"/>
          </a:p>
        </p:txBody>
      </p:sp>
    </p:spTree>
    <p:extLst>
      <p:ext uri="{BB962C8B-B14F-4D97-AF65-F5344CB8AC3E}">
        <p14:creationId xmlns:p14="http://schemas.microsoft.com/office/powerpoint/2010/main" val="2693470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0" y="2267857"/>
            <a:ext cx="9144000" cy="370662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ectangle 11"/>
          <p:cNvSpPr/>
          <p:nvPr userDrawn="1"/>
        </p:nvSpPr>
        <p:spPr>
          <a:xfrm>
            <a:off x="0" y="2209800"/>
            <a:ext cx="9144000" cy="14877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2" name="Title 1"/>
          <p:cNvSpPr>
            <a:spLocks noGrp="1"/>
          </p:cNvSpPr>
          <p:nvPr>
            <p:ph type="title" hasCustomPrompt="1"/>
          </p:nvPr>
        </p:nvSpPr>
        <p:spPr>
          <a:xfrm>
            <a:off x="722313" y="4782653"/>
            <a:ext cx="7772400" cy="622133"/>
          </a:xfrm>
        </p:spPr>
        <p:txBody>
          <a:bodyPr anchor="t">
            <a:normAutofit/>
          </a:bodyPr>
          <a:lstStyle>
            <a:lvl1pPr algn="l">
              <a:defRPr sz="2100" b="0" cap="none">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22313" y="3364171"/>
            <a:ext cx="5881687" cy="1111008"/>
          </a:xfrm>
        </p:spPr>
        <p:txBody>
          <a:bodyPr anchor="b">
            <a:noAutofit/>
          </a:bodyPr>
          <a:lstStyle>
            <a:lvl1pPr marL="0" indent="0">
              <a:buNone/>
              <a:defRPr sz="36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E72F198-1395-2A47-B65E-1E057E2D81C0}" type="slidenum">
              <a:rPr lang="en-US" smtClean="0"/>
              <a:t>‹#›</a:t>
            </a:fld>
            <a:endParaRPr lang="en-US"/>
          </a:p>
        </p:txBody>
      </p:sp>
      <p:cxnSp>
        <p:nvCxnSpPr>
          <p:cNvPr id="8" name="Straight Connector 7"/>
          <p:cNvCxnSpPr/>
          <p:nvPr userDrawn="1"/>
        </p:nvCxnSpPr>
        <p:spPr>
          <a:xfrm>
            <a:off x="828524" y="4618489"/>
            <a:ext cx="5261429" cy="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userDrawn="1"/>
        </p:nvSpPr>
        <p:spPr>
          <a:xfrm>
            <a:off x="244930" y="562429"/>
            <a:ext cx="8808356" cy="716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4047553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BE72F198-1395-2A47-B65E-1E057E2D81C0}" type="slidenum">
              <a:rPr lang="en-US" smtClean="0"/>
              <a:t>‹#›</a:t>
            </a:fld>
            <a:endParaRPr lang="en-US"/>
          </a:p>
        </p:txBody>
      </p:sp>
    </p:spTree>
    <p:extLst>
      <p:ext uri="{BB962C8B-B14F-4D97-AF65-F5344CB8AC3E}">
        <p14:creationId xmlns:p14="http://schemas.microsoft.com/office/powerpoint/2010/main" val="556206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endParaRPr lang="en-US"/>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E72F198-1395-2A47-B65E-1E057E2D81C0}" type="slidenum">
              <a:rPr lang="en-US" smtClean="0"/>
              <a:t>‹#›</a:t>
            </a:fld>
            <a:endParaRPr lang="en-US"/>
          </a:p>
        </p:txBody>
      </p:sp>
    </p:spTree>
    <p:extLst>
      <p:ext uri="{BB962C8B-B14F-4D97-AF65-F5344CB8AC3E}">
        <p14:creationId xmlns:p14="http://schemas.microsoft.com/office/powerpoint/2010/main" val="1968631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BE72F198-1395-2A47-B65E-1E057E2D81C0}" type="slidenum">
              <a:rPr lang="en-US" smtClean="0"/>
              <a:t>‹#›</a:t>
            </a:fld>
            <a:endParaRPr lang="en-US"/>
          </a:p>
        </p:txBody>
      </p:sp>
    </p:spTree>
    <p:extLst>
      <p:ext uri="{BB962C8B-B14F-4D97-AF65-F5344CB8AC3E}">
        <p14:creationId xmlns:p14="http://schemas.microsoft.com/office/powerpoint/2010/main" val="2379957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72F198-1395-2A47-B65E-1E057E2D81C0}" type="slidenum">
              <a:rPr lang="en-US" smtClean="0"/>
              <a:t>‹#›</a:t>
            </a:fld>
            <a:endParaRPr lang="en-US"/>
          </a:p>
        </p:txBody>
      </p:sp>
    </p:spTree>
    <p:extLst>
      <p:ext uri="{BB962C8B-B14F-4D97-AF65-F5344CB8AC3E}">
        <p14:creationId xmlns:p14="http://schemas.microsoft.com/office/powerpoint/2010/main" val="30705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2267862"/>
            <a:ext cx="9144000" cy="370662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14" name="Rectangle 13"/>
          <p:cNvSpPr/>
          <p:nvPr userDrawn="1"/>
        </p:nvSpPr>
        <p:spPr>
          <a:xfrm>
            <a:off x="0" y="2209806"/>
            <a:ext cx="9144000" cy="14877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pic>
        <p:nvPicPr>
          <p:cNvPr id="15" name="Picture 14" descr="FullColorImage.png"/>
          <p:cNvPicPr>
            <a:picLocks noChangeAspect="1"/>
          </p:cNvPicPr>
          <p:nvPr userDrawn="1"/>
        </p:nvPicPr>
        <p:blipFill rotWithShape="1">
          <a:blip r:embed="rId2">
            <a:extLst>
              <a:ext uri="{28A0092B-C50C-407E-A947-70E740481C1C}">
                <a14:useLocalDpi xmlns:a14="http://schemas.microsoft.com/office/drawing/2010/main" val="0"/>
              </a:ext>
            </a:extLst>
          </a:blip>
          <a:srcRect t="34392" r="10396" b="12883"/>
          <a:stretch/>
        </p:blipFill>
        <p:spPr>
          <a:xfrm>
            <a:off x="2998903" y="2358576"/>
            <a:ext cx="6145098" cy="3615917"/>
          </a:xfrm>
          <a:prstGeom prst="rect">
            <a:avLst/>
          </a:prstGeom>
        </p:spPr>
      </p:pic>
      <p:cxnSp>
        <p:nvCxnSpPr>
          <p:cNvPr id="16" name="Straight Connector 15"/>
          <p:cNvCxnSpPr/>
          <p:nvPr userDrawn="1"/>
        </p:nvCxnSpPr>
        <p:spPr>
          <a:xfrm>
            <a:off x="665241" y="4622227"/>
            <a:ext cx="5261429" cy="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userDrawn="1"/>
        </p:nvSpPr>
        <p:spPr>
          <a:xfrm>
            <a:off x="6522356" y="6132287"/>
            <a:ext cx="2621643" cy="716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2" name="Title 1"/>
          <p:cNvSpPr>
            <a:spLocks noGrp="1"/>
          </p:cNvSpPr>
          <p:nvPr>
            <p:ph type="ctrTitle" hasCustomPrompt="1"/>
          </p:nvPr>
        </p:nvSpPr>
        <p:spPr>
          <a:xfrm>
            <a:off x="584567" y="3138793"/>
            <a:ext cx="6400800" cy="1336386"/>
          </a:xfrm>
          <a:ln>
            <a:noFill/>
          </a:ln>
        </p:spPr>
        <p:txBody>
          <a:bodyPr anchor="b">
            <a:normAutofit/>
          </a:bodyPr>
          <a:lstStyle>
            <a:lvl1pPr algn="l">
              <a:defRPr sz="3600">
                <a:solidFill>
                  <a:schemeClr val="bg1"/>
                </a:solidFill>
                <a:effectLst>
                  <a:outerShdw blurRad="38100" dist="38100" dir="2700000" algn="tl">
                    <a:srgbClr val="000000">
                      <a:alpha val="43137"/>
                    </a:srgbClr>
                  </a:outerShdw>
                </a:effectLst>
                <a:latin typeface="Arial"/>
                <a:cs typeface="Arial"/>
              </a:defRPr>
            </a:lvl1pPr>
          </a:lstStyle>
          <a:p>
            <a:r>
              <a:rPr lang="en-US"/>
              <a:t>Click to edit </a:t>
            </a:r>
            <a:br>
              <a:rPr lang="en-US"/>
            </a:br>
            <a:r>
              <a:rPr lang="en-US"/>
              <a:t>Master title style</a:t>
            </a:r>
          </a:p>
        </p:txBody>
      </p:sp>
      <p:sp>
        <p:nvSpPr>
          <p:cNvPr id="3" name="Subtitle 2"/>
          <p:cNvSpPr>
            <a:spLocks noGrp="1"/>
          </p:cNvSpPr>
          <p:nvPr>
            <p:ph type="subTitle" idx="1"/>
          </p:nvPr>
        </p:nvSpPr>
        <p:spPr>
          <a:xfrm>
            <a:off x="584567" y="4774591"/>
            <a:ext cx="6400800" cy="600353"/>
          </a:xfrm>
        </p:spPr>
        <p:txBody>
          <a:bodyPr>
            <a:normAutofit/>
          </a:bodyPr>
          <a:lstStyle>
            <a:lvl1pPr marL="0" indent="0" algn="l">
              <a:buNone/>
              <a:defRPr sz="2100">
                <a:solidFill>
                  <a:schemeClr val="bg1"/>
                </a:solidFill>
                <a:latin typeface="Arial"/>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84567" y="6356356"/>
            <a:ext cx="2133600" cy="365125"/>
          </a:xfrm>
          <a:prstGeom prst="rect">
            <a:avLst/>
          </a:prstGeom>
        </p:spPr>
        <p:txBody>
          <a:bodyPr/>
          <a:lstStyle>
            <a:lvl1pPr>
              <a:defRPr sz="1200" i="1">
                <a:solidFill>
                  <a:srgbClr val="7F7F7F"/>
                </a:solidFill>
                <a:latin typeface="Arial"/>
                <a:cs typeface="Arial"/>
              </a:defRPr>
            </a:lvl1pPr>
          </a:lstStyle>
          <a:p>
            <a:endParaRPr lang="en-US"/>
          </a:p>
        </p:txBody>
      </p:sp>
      <p:sp>
        <p:nvSpPr>
          <p:cNvPr id="17" name="Rectangle 16"/>
          <p:cNvSpPr/>
          <p:nvPr userDrawn="1"/>
        </p:nvSpPr>
        <p:spPr>
          <a:xfrm>
            <a:off x="244930" y="562429"/>
            <a:ext cx="8808356" cy="716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pic>
        <p:nvPicPr>
          <p:cNvPr id="11" name="Picture 10">
            <a:extLst>
              <a:ext uri="{FF2B5EF4-FFF2-40B4-BE49-F238E27FC236}">
                <a16:creationId xmlns:a16="http://schemas.microsoft.com/office/drawing/2014/main" id="{D164059B-3E3B-486B-A2D6-7E21BA781DAA}"/>
              </a:ext>
            </a:extLst>
          </p:cNvPr>
          <p:cNvPicPr>
            <a:picLocks noChangeAspect="1"/>
          </p:cNvPicPr>
          <p:nvPr userDrawn="1"/>
        </p:nvPicPr>
        <p:blipFill>
          <a:blip r:embed="rId3"/>
          <a:stretch>
            <a:fillRect/>
          </a:stretch>
        </p:blipFill>
        <p:spPr>
          <a:xfrm>
            <a:off x="7381702" y="6032545"/>
            <a:ext cx="1486388" cy="733232"/>
          </a:xfrm>
          <a:prstGeom prst="rect">
            <a:avLst/>
          </a:prstGeom>
        </p:spPr>
      </p:pic>
    </p:spTree>
    <p:extLst>
      <p:ext uri="{BB962C8B-B14F-4D97-AF65-F5344CB8AC3E}">
        <p14:creationId xmlns:p14="http://schemas.microsoft.com/office/powerpoint/2010/main" val="127044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572720" y="6356356"/>
            <a:ext cx="4711484" cy="365125"/>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marL="273044" indent="-273044">
              <a:defRPr lang="en-US" sz="2400" kern="1200" dirty="0">
                <a:solidFill>
                  <a:schemeClr val="tx1">
                    <a:lumMod val="75000"/>
                    <a:lumOff val="25000"/>
                  </a:schemeClr>
                </a:solidFill>
                <a:latin typeface="Arial"/>
                <a:ea typeface="+mn-ea"/>
                <a:cs typeface="Arial"/>
              </a:defRPr>
            </a:lvl2pPr>
            <a:lvl3pPr marL="557199" indent="-158747">
              <a:defRPr lang="en-US" sz="2200" kern="1200" dirty="0">
                <a:solidFill>
                  <a:schemeClr val="tx1">
                    <a:lumMod val="75000"/>
                    <a:lumOff val="25000"/>
                  </a:schemeClr>
                </a:solidFill>
                <a:latin typeface="Arial"/>
                <a:ea typeface="+mn-ea"/>
                <a:cs typeface="Arial"/>
              </a:defRPr>
            </a:lvl3pPr>
            <a:lvl4pPr marL="832083" indent="-228594">
              <a:defRPr lang="en-US" sz="1600" kern="1200" dirty="0">
                <a:solidFill>
                  <a:schemeClr val="tx1">
                    <a:lumMod val="75000"/>
                    <a:lumOff val="25000"/>
                  </a:schemeClr>
                </a:solidFill>
                <a:latin typeface="Arial"/>
                <a:ea typeface="+mn-ea"/>
                <a:cs typeface="Arial"/>
              </a:defRPr>
            </a:lvl4pPr>
          </a:lstStyle>
          <a:p>
            <a:pPr lvl="0"/>
            <a:r>
              <a:rPr lang="en-US"/>
              <a:t>Edit Master text styles</a:t>
            </a:r>
          </a:p>
          <a:p>
            <a:pPr marL="273044" lvl="1" indent="-273044" algn="l" defTabSz="457189" rtl="0" eaLnBrk="1" latinLnBrk="0" hangingPunct="1">
              <a:spcBef>
                <a:spcPts val="400"/>
              </a:spcBef>
              <a:spcAft>
                <a:spcPts val="400"/>
              </a:spcAft>
              <a:buClr>
                <a:schemeClr val="accent1"/>
              </a:buClr>
              <a:buFont typeface="Arial"/>
              <a:buChar char="•"/>
            </a:pPr>
            <a:r>
              <a:rPr lang="en-US"/>
              <a:t>Second level</a:t>
            </a:r>
          </a:p>
          <a:p>
            <a:pPr marL="557199" lvl="2" indent="-158747" algn="l" defTabSz="457189" rtl="0" eaLnBrk="1" latinLnBrk="0" hangingPunct="1">
              <a:spcBef>
                <a:spcPts val="300"/>
              </a:spcBef>
              <a:spcAft>
                <a:spcPts val="300"/>
              </a:spcAft>
              <a:buClr>
                <a:schemeClr val="accent5"/>
              </a:buClr>
              <a:buFont typeface="Lucida Grande"/>
              <a:buChar char="›"/>
            </a:pPr>
            <a:r>
              <a:rPr lang="en-US"/>
              <a:t>Third level</a:t>
            </a:r>
          </a:p>
          <a:p>
            <a:pPr marL="832083" lvl="3" indent="-228594" algn="l" defTabSz="457189" rtl="0" eaLnBrk="1" latinLnBrk="0" hangingPunct="1">
              <a:spcBef>
                <a:spcPts val="200"/>
              </a:spcBef>
              <a:spcAft>
                <a:spcPts val="200"/>
              </a:spcAft>
              <a:buClr>
                <a:schemeClr val="accent5"/>
              </a:buClr>
              <a:buFont typeface="Arial"/>
              <a:buChar char="•"/>
            </a:pPr>
            <a:r>
              <a:rPr lang="en-US"/>
              <a:t>Fourth level</a:t>
            </a:r>
          </a:p>
          <a:p>
            <a:pPr lvl="4"/>
            <a:r>
              <a:rPr lang="en-US"/>
              <a:t>Fifth level</a:t>
            </a:r>
          </a:p>
        </p:txBody>
      </p:sp>
      <p:sp>
        <p:nvSpPr>
          <p:cNvPr id="6" name="Slide Number Placeholder 5"/>
          <p:cNvSpPr>
            <a:spLocks noGrp="1"/>
          </p:cNvSpPr>
          <p:nvPr>
            <p:ph type="sldNum" sz="quarter" idx="12"/>
          </p:nvPr>
        </p:nvSpPr>
        <p:spPr>
          <a:xfrm>
            <a:off x="7284205" y="6356356"/>
            <a:ext cx="1028393" cy="365125"/>
          </a:xfrm>
        </p:spPr>
        <p:txBody>
          <a:bodyPr/>
          <a:lstStyle/>
          <a:p>
            <a:fld id="{BE72F198-1395-2A47-B65E-1E057E2D81C0}" type="slidenum">
              <a:rPr lang="en-US" smtClean="0"/>
              <a:t>‹#›</a:t>
            </a:fld>
            <a:endParaRPr lang="en-US"/>
          </a:p>
        </p:txBody>
      </p:sp>
    </p:spTree>
    <p:extLst>
      <p:ext uri="{BB962C8B-B14F-4D97-AF65-F5344CB8AC3E}">
        <p14:creationId xmlns:p14="http://schemas.microsoft.com/office/powerpoint/2010/main" val="2333813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0992" y="117930"/>
            <a:ext cx="8265808" cy="7807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06286"/>
            <a:ext cx="8229600" cy="48198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l">
              <a:defRPr sz="10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17899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72F198-1395-2A47-B65E-1E057E2D81C0}" type="slidenum">
              <a:rPr lang="en-US" smtClean="0"/>
              <a:t>‹#›</a:t>
            </a:fld>
            <a:endParaRPr lang="en-US"/>
          </a:p>
        </p:txBody>
      </p:sp>
      <p:cxnSp>
        <p:nvCxnSpPr>
          <p:cNvPr id="8" name="Straight Connector 7"/>
          <p:cNvCxnSpPr/>
          <p:nvPr userDrawn="1"/>
        </p:nvCxnSpPr>
        <p:spPr>
          <a:xfrm>
            <a:off x="420992" y="1046010"/>
            <a:ext cx="8265808" cy="0"/>
          </a:xfrm>
          <a:prstGeom prst="line">
            <a:avLst/>
          </a:prstGeom>
          <a:ln w="19050" cmpd="sng">
            <a:solidFill>
              <a:schemeClr val="accent5"/>
            </a:solidFill>
          </a:ln>
          <a:effectLst/>
        </p:spPr>
        <p:style>
          <a:lnRef idx="2">
            <a:schemeClr val="accent1"/>
          </a:lnRef>
          <a:fillRef idx="0">
            <a:schemeClr val="accent1"/>
          </a:fillRef>
          <a:effectRef idx="1">
            <a:schemeClr val="accent1"/>
          </a:effectRef>
          <a:fontRef idx="minor">
            <a:schemeClr val="tx1"/>
          </a:fontRef>
        </p:style>
      </p:cxnSp>
      <p:pic>
        <p:nvPicPr>
          <p:cNvPr id="10" name="Picture 9" descr="HRIA.png"/>
          <p:cNvPicPr>
            <a:picLocks noChangeAspect="1"/>
          </p:cNvPicPr>
          <p:nvPr userDrawn="1"/>
        </p:nvPicPr>
        <p:blipFill rotWithShape="1">
          <a:blip r:embed="rId9">
            <a:extLst>
              <a:ext uri="{28A0092B-C50C-407E-A947-70E740481C1C}">
                <a14:useLocalDpi xmlns:a14="http://schemas.microsoft.com/office/drawing/2010/main" val="0"/>
              </a:ext>
            </a:extLst>
          </a:blip>
          <a:srcRect r="76512"/>
          <a:stretch/>
        </p:blipFill>
        <p:spPr>
          <a:xfrm>
            <a:off x="8376093" y="6310995"/>
            <a:ext cx="346991" cy="492447"/>
          </a:xfrm>
          <a:prstGeom prst="rect">
            <a:avLst/>
          </a:prstGeom>
        </p:spPr>
      </p:pic>
    </p:spTree>
    <p:extLst>
      <p:ext uri="{BB962C8B-B14F-4D97-AF65-F5344CB8AC3E}">
        <p14:creationId xmlns:p14="http://schemas.microsoft.com/office/powerpoint/2010/main" val="2924511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p:txStyles>
    <p:titleStyle>
      <a:lvl1pPr algn="l" defTabSz="457200" rtl="0" eaLnBrk="1" latinLnBrk="0" hangingPunct="1">
        <a:spcBef>
          <a:spcPct val="0"/>
        </a:spcBef>
        <a:buNone/>
        <a:defRPr sz="3000" kern="1200">
          <a:solidFill>
            <a:schemeClr val="accent5"/>
          </a:solidFill>
          <a:latin typeface="Arial"/>
          <a:ea typeface="+mj-ea"/>
          <a:cs typeface="Arial"/>
        </a:defRPr>
      </a:lvl1pPr>
    </p:titleStyle>
    <p:bodyStyle>
      <a:lvl1pPr marL="0" indent="0" algn="l" defTabSz="457200" rtl="0" eaLnBrk="1" latinLnBrk="0" hangingPunct="1">
        <a:spcBef>
          <a:spcPct val="20000"/>
        </a:spcBef>
        <a:buFontTx/>
        <a:buNone/>
        <a:defRPr sz="2700" kern="1200">
          <a:solidFill>
            <a:schemeClr val="accent1"/>
          </a:solidFill>
          <a:latin typeface="Arial"/>
          <a:ea typeface="+mn-ea"/>
          <a:cs typeface="Arial"/>
        </a:defRPr>
      </a:lvl1pPr>
      <a:lvl2pPr marL="0" indent="-274320" algn="l" defTabSz="457200" rtl="0" eaLnBrk="1" latinLnBrk="0" hangingPunct="1">
        <a:spcBef>
          <a:spcPts val="400"/>
        </a:spcBef>
        <a:spcAft>
          <a:spcPts val="400"/>
        </a:spcAft>
        <a:buClr>
          <a:schemeClr val="accent1"/>
        </a:buClr>
        <a:buFont typeface="Arial"/>
        <a:buChar char="•"/>
        <a:defRPr sz="2400" kern="1200">
          <a:solidFill>
            <a:schemeClr val="tx1">
              <a:lumMod val="75000"/>
              <a:lumOff val="25000"/>
            </a:schemeClr>
          </a:solidFill>
          <a:latin typeface="Arial"/>
          <a:ea typeface="+mn-ea"/>
          <a:cs typeface="Arial"/>
        </a:defRPr>
      </a:lvl2pPr>
      <a:lvl3pPr marL="557784" indent="-274320" algn="l" defTabSz="457200" rtl="0" eaLnBrk="1" latinLnBrk="0" hangingPunct="1">
        <a:spcBef>
          <a:spcPts val="500"/>
        </a:spcBef>
        <a:spcAft>
          <a:spcPts val="500"/>
        </a:spcAft>
        <a:buClr>
          <a:schemeClr val="accent5"/>
        </a:buClr>
        <a:buFont typeface="Lucida Grande"/>
        <a:buChar char="›"/>
        <a:defRPr sz="2000" kern="1200">
          <a:solidFill>
            <a:schemeClr val="tx1">
              <a:lumMod val="75000"/>
              <a:lumOff val="25000"/>
            </a:schemeClr>
          </a:solidFill>
          <a:latin typeface="Arial"/>
          <a:ea typeface="+mn-ea"/>
          <a:cs typeface="Arial"/>
        </a:defRPr>
      </a:lvl3pPr>
      <a:lvl4pPr marL="832104" indent="-228600" algn="l" defTabSz="457200" rtl="0" eaLnBrk="1" latinLnBrk="0" hangingPunct="1">
        <a:spcBef>
          <a:spcPts val="400"/>
        </a:spcBef>
        <a:spcAft>
          <a:spcPts val="400"/>
        </a:spcAft>
        <a:buClr>
          <a:schemeClr val="accent5"/>
        </a:buClr>
        <a:buFont typeface="Arial"/>
        <a:buChar char="•"/>
        <a:defRPr sz="1600" kern="1200">
          <a:solidFill>
            <a:schemeClr val="tx1">
              <a:lumMod val="75000"/>
              <a:lumOff val="25000"/>
            </a:schemeClr>
          </a:solidFill>
          <a:latin typeface="Arial"/>
          <a:ea typeface="+mn-ea"/>
          <a:cs typeface="Arial"/>
        </a:defRPr>
      </a:lvl4pPr>
      <a:lvl5pPr marL="1097280" indent="-228600" algn="l" defTabSz="457200" rtl="0" eaLnBrk="1" latinLnBrk="0" hangingPunct="1">
        <a:spcBef>
          <a:spcPct val="20000"/>
        </a:spcBef>
        <a:spcAft>
          <a:spcPts val="300"/>
        </a:spcAft>
        <a:buFont typeface="Arial"/>
        <a:buChar char="»"/>
        <a:defRPr sz="14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0993" y="267555"/>
            <a:ext cx="8265808" cy="7807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06287"/>
            <a:ext cx="8229600" cy="481987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2572719" y="6356356"/>
            <a:ext cx="4740976" cy="365125"/>
          </a:xfrm>
          <a:prstGeom prst="rect">
            <a:avLst/>
          </a:prstGeom>
        </p:spPr>
        <p:txBody>
          <a:bodyPr vert="horz" lIns="91440" tIns="45720" rIns="91440" bIns="45720" rtlCol="0" anchor="ctr"/>
          <a:lstStyle>
            <a:lvl1pPr algn="l">
              <a:defRPr sz="10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7377194" y="6356356"/>
            <a:ext cx="9354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72F198-1395-2A47-B65E-1E057E2D81C0}" type="slidenum">
              <a:rPr lang="en-US" smtClean="0"/>
              <a:t>‹#›</a:t>
            </a:fld>
            <a:endParaRPr lang="en-US"/>
          </a:p>
        </p:txBody>
      </p:sp>
      <p:cxnSp>
        <p:nvCxnSpPr>
          <p:cNvPr id="8" name="Straight Connector 7"/>
          <p:cNvCxnSpPr/>
          <p:nvPr userDrawn="1"/>
        </p:nvCxnSpPr>
        <p:spPr>
          <a:xfrm>
            <a:off x="420993" y="1046010"/>
            <a:ext cx="8265808" cy="0"/>
          </a:xfrm>
          <a:prstGeom prst="line">
            <a:avLst/>
          </a:prstGeom>
          <a:ln w="19050" cmpd="sng">
            <a:solidFill>
              <a:schemeClr val="accent5"/>
            </a:solidFill>
          </a:ln>
          <a:effectLst/>
        </p:spPr>
        <p:style>
          <a:lnRef idx="2">
            <a:schemeClr val="accent1"/>
          </a:lnRef>
          <a:fillRef idx="0">
            <a:schemeClr val="accent1"/>
          </a:fillRef>
          <a:effectRef idx="1">
            <a:schemeClr val="accent1"/>
          </a:effectRef>
          <a:fontRef idx="minor">
            <a:schemeClr val="tx1"/>
          </a:fontRef>
        </p:style>
      </p:cxnSp>
      <p:pic>
        <p:nvPicPr>
          <p:cNvPr id="10" name="Picture 9" descr="HRIA.png"/>
          <p:cNvPicPr>
            <a:picLocks noChangeAspect="1"/>
          </p:cNvPicPr>
          <p:nvPr userDrawn="1"/>
        </p:nvPicPr>
        <p:blipFill rotWithShape="1">
          <a:blip r:embed="rId9">
            <a:extLst>
              <a:ext uri="{28A0092B-C50C-407E-A947-70E740481C1C}">
                <a14:useLocalDpi xmlns:a14="http://schemas.microsoft.com/office/drawing/2010/main" val="0"/>
              </a:ext>
            </a:extLst>
          </a:blip>
          <a:srcRect r="76512"/>
          <a:stretch/>
        </p:blipFill>
        <p:spPr>
          <a:xfrm>
            <a:off x="8376096" y="6311001"/>
            <a:ext cx="346991" cy="492447"/>
          </a:xfrm>
          <a:prstGeom prst="rect">
            <a:avLst/>
          </a:prstGeom>
        </p:spPr>
      </p:pic>
    </p:spTree>
    <p:extLst>
      <p:ext uri="{BB962C8B-B14F-4D97-AF65-F5344CB8AC3E}">
        <p14:creationId xmlns:p14="http://schemas.microsoft.com/office/powerpoint/2010/main" val="3009428457"/>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hf hdr="0" ftr="0" dt="0"/>
  <p:txStyles>
    <p:titleStyle>
      <a:lvl1pPr algn="l" defTabSz="457189" rtl="0" eaLnBrk="1" latinLnBrk="0" hangingPunct="1">
        <a:spcBef>
          <a:spcPct val="0"/>
        </a:spcBef>
        <a:buNone/>
        <a:defRPr sz="3000" kern="1200">
          <a:solidFill>
            <a:schemeClr val="accent5">
              <a:lumMod val="75000"/>
            </a:schemeClr>
          </a:solidFill>
          <a:latin typeface="Arial"/>
          <a:ea typeface="+mj-ea"/>
          <a:cs typeface="Arial"/>
        </a:defRPr>
      </a:lvl1pPr>
    </p:titleStyle>
    <p:bodyStyle>
      <a:lvl1pPr marL="0" indent="0" algn="l" defTabSz="457189" rtl="0" eaLnBrk="1" latinLnBrk="0" hangingPunct="1">
        <a:spcBef>
          <a:spcPct val="20000"/>
        </a:spcBef>
        <a:buFontTx/>
        <a:buNone/>
        <a:defRPr sz="2600" kern="1200">
          <a:solidFill>
            <a:schemeClr val="accent1">
              <a:lumMod val="75000"/>
            </a:schemeClr>
          </a:solidFill>
          <a:latin typeface="Arial"/>
          <a:ea typeface="+mn-ea"/>
          <a:cs typeface="Arial"/>
        </a:defRPr>
      </a:lvl1pPr>
      <a:lvl2pPr marL="273044" indent="-273044" algn="l" defTabSz="457189" rtl="0" eaLnBrk="1" latinLnBrk="0" hangingPunct="1">
        <a:spcBef>
          <a:spcPts val="400"/>
        </a:spcBef>
        <a:spcAft>
          <a:spcPts val="400"/>
        </a:spcAft>
        <a:buClr>
          <a:schemeClr val="accent1"/>
        </a:buClr>
        <a:buFont typeface="Arial"/>
        <a:buChar char="•"/>
        <a:defRPr sz="2400" kern="1200">
          <a:solidFill>
            <a:schemeClr val="tx1">
              <a:lumMod val="75000"/>
              <a:lumOff val="25000"/>
            </a:schemeClr>
          </a:solidFill>
          <a:latin typeface="Arial"/>
          <a:ea typeface="+mn-ea"/>
          <a:cs typeface="Arial"/>
        </a:defRPr>
      </a:lvl2pPr>
      <a:lvl3pPr marL="557199" indent="-158747" algn="l" defTabSz="457189" rtl="0" eaLnBrk="1" latinLnBrk="0" hangingPunct="1">
        <a:spcBef>
          <a:spcPts val="300"/>
        </a:spcBef>
        <a:spcAft>
          <a:spcPts val="300"/>
        </a:spcAft>
        <a:buClr>
          <a:schemeClr val="accent5"/>
        </a:buClr>
        <a:buFont typeface="Lucida Grande"/>
        <a:buChar char="›"/>
        <a:defRPr sz="2200" kern="1200">
          <a:solidFill>
            <a:schemeClr val="tx1">
              <a:lumMod val="75000"/>
              <a:lumOff val="25000"/>
            </a:schemeClr>
          </a:solidFill>
          <a:latin typeface="Arial"/>
          <a:ea typeface="+mn-ea"/>
          <a:cs typeface="Arial"/>
        </a:defRPr>
      </a:lvl3pPr>
      <a:lvl4pPr marL="832083" indent="-228594" algn="l" defTabSz="457189" rtl="0" eaLnBrk="1" latinLnBrk="0" hangingPunct="1">
        <a:spcBef>
          <a:spcPts val="200"/>
        </a:spcBef>
        <a:spcAft>
          <a:spcPts val="200"/>
        </a:spcAft>
        <a:buClr>
          <a:schemeClr val="accent5"/>
        </a:buClr>
        <a:buFont typeface="Arial"/>
        <a:buChar char="•"/>
        <a:defRPr sz="1600" kern="1200">
          <a:solidFill>
            <a:schemeClr val="tx1">
              <a:lumMod val="75000"/>
              <a:lumOff val="25000"/>
            </a:schemeClr>
          </a:solidFill>
          <a:latin typeface="Arial"/>
          <a:ea typeface="+mn-ea"/>
          <a:cs typeface="Arial"/>
        </a:defRPr>
      </a:lvl4pPr>
      <a:lvl5pPr marL="1097253" indent="-228594" algn="l" defTabSz="457189" rtl="0" eaLnBrk="1" latinLnBrk="0" hangingPunct="1">
        <a:spcBef>
          <a:spcPct val="20000"/>
        </a:spcBef>
        <a:spcAft>
          <a:spcPts val="300"/>
        </a:spcAft>
        <a:buFont typeface="Arial"/>
        <a:buChar char="»"/>
        <a:defRPr sz="1400" kern="1200">
          <a:solidFill>
            <a:schemeClr val="tx1">
              <a:lumMod val="75000"/>
              <a:lumOff val="25000"/>
            </a:schemeClr>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hria.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hria.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mass.gov/orgs/mass-in-motion"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hyperlink" Target="https://www.mass.gov/service-details/don-community-health-funds"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E25BA4-C696-4AED-B853-79DBD08AB6E8}"/>
              </a:ext>
            </a:extLst>
          </p:cNvPr>
          <p:cNvSpPr>
            <a:spLocks noGrp="1"/>
          </p:cNvSpPr>
          <p:nvPr>
            <p:ph type="ctrTitle"/>
          </p:nvPr>
        </p:nvSpPr>
        <p:spPr>
          <a:xfrm>
            <a:off x="660995" y="3202292"/>
            <a:ext cx="7822015" cy="1336387"/>
          </a:xfrm>
        </p:spPr>
        <p:txBody>
          <a:bodyPr>
            <a:normAutofit/>
          </a:bodyPr>
          <a:lstStyle/>
          <a:p>
            <a:r>
              <a:rPr lang="en-US" dirty="0"/>
              <a:t>City</a:t>
            </a:r>
            <a:r>
              <a:rPr lang="en-US"/>
              <a:t>/Town ARPA </a:t>
            </a:r>
            <a:r>
              <a:rPr lang="en-US" dirty="0"/>
              <a:t>Presentation</a:t>
            </a:r>
          </a:p>
        </p:txBody>
      </p:sp>
      <p:sp>
        <p:nvSpPr>
          <p:cNvPr id="7" name="Subtitle 6">
            <a:extLst>
              <a:ext uri="{FF2B5EF4-FFF2-40B4-BE49-F238E27FC236}">
                <a16:creationId xmlns:a16="http://schemas.microsoft.com/office/drawing/2014/main" id="{4F614EE8-3EFE-434E-92D1-DBF4FFF4BA06}"/>
              </a:ext>
            </a:extLst>
          </p:cNvPr>
          <p:cNvSpPr>
            <a:spLocks noGrp="1"/>
          </p:cNvSpPr>
          <p:nvPr>
            <p:ph type="subTitle" idx="1"/>
          </p:nvPr>
        </p:nvSpPr>
        <p:spPr/>
        <p:txBody>
          <a:bodyPr>
            <a:normAutofit/>
          </a:bodyPr>
          <a:lstStyle/>
          <a:p>
            <a:endParaRPr lang="en-US" dirty="0"/>
          </a:p>
        </p:txBody>
      </p:sp>
      <p:sp>
        <p:nvSpPr>
          <p:cNvPr id="5" name="Slide Number Placeholder 4">
            <a:extLst>
              <a:ext uri="{FF2B5EF4-FFF2-40B4-BE49-F238E27FC236}">
                <a16:creationId xmlns:a16="http://schemas.microsoft.com/office/drawing/2014/main" id="{1D8E698D-20A1-458D-A729-56A67B0F6F30}"/>
              </a:ext>
            </a:extLst>
          </p:cNvPr>
          <p:cNvSpPr>
            <a:spLocks noGrp="1"/>
          </p:cNvSpPr>
          <p:nvPr>
            <p:ph type="sldNum" sz="quarter" idx="4294967295"/>
          </p:nvPr>
        </p:nvSpPr>
        <p:spPr>
          <a:xfrm>
            <a:off x="8115301" y="6356353"/>
            <a:ext cx="10287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72F198-1395-2A47-B65E-1E057E2D81C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4020457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D1141-CABB-495A-9D9A-630704087F84}"/>
              </a:ext>
            </a:extLst>
          </p:cNvPr>
          <p:cNvSpPr>
            <a:spLocks noGrp="1"/>
          </p:cNvSpPr>
          <p:nvPr>
            <p:ph type="title"/>
          </p:nvPr>
        </p:nvSpPr>
        <p:spPr/>
        <p:txBody>
          <a:bodyPr>
            <a:normAutofit fontScale="90000"/>
          </a:bodyPr>
          <a:lstStyle/>
          <a:p>
            <a:r>
              <a:rPr lang="en-US"/>
              <a:t>Community Engaged ARPA Processes (examples)</a:t>
            </a:r>
          </a:p>
        </p:txBody>
      </p:sp>
      <p:graphicFrame>
        <p:nvGraphicFramePr>
          <p:cNvPr id="5" name="Table 4">
            <a:extLst>
              <a:ext uri="{FF2B5EF4-FFF2-40B4-BE49-F238E27FC236}">
                <a16:creationId xmlns:a16="http://schemas.microsoft.com/office/drawing/2014/main" id="{906D87FB-29D9-41D0-922D-0827E723AFD9}"/>
              </a:ext>
            </a:extLst>
          </p:cNvPr>
          <p:cNvGraphicFramePr>
            <a:graphicFrameLocks noGrp="1"/>
          </p:cNvGraphicFramePr>
          <p:nvPr>
            <p:extLst>
              <p:ext uri="{D42A27DB-BD31-4B8C-83A1-F6EECF244321}">
                <p14:modId xmlns:p14="http://schemas.microsoft.com/office/powerpoint/2010/main" val="133643660"/>
              </p:ext>
            </p:extLst>
          </p:nvPr>
        </p:nvGraphicFramePr>
        <p:xfrm>
          <a:off x="508959" y="1345721"/>
          <a:ext cx="3529353" cy="5279403"/>
        </p:xfrm>
        <a:graphic>
          <a:graphicData uri="http://schemas.openxmlformats.org/drawingml/2006/table">
            <a:tbl>
              <a:tblPr firstRow="1" firstCol="1" bandRow="1">
                <a:tableStyleId>{5C22544A-7EE6-4342-B048-85BDC9FD1C3A}</a:tableStyleId>
              </a:tblPr>
              <a:tblGrid>
                <a:gridCol w="3529353">
                  <a:extLst>
                    <a:ext uri="{9D8B030D-6E8A-4147-A177-3AD203B41FA5}">
                      <a16:colId xmlns:a16="http://schemas.microsoft.com/office/drawing/2014/main" val="2643907627"/>
                    </a:ext>
                  </a:extLst>
                </a:gridCol>
              </a:tblGrid>
              <a:tr h="312082">
                <a:tc>
                  <a:txBody>
                    <a:bodyPr/>
                    <a:lstStyle/>
                    <a:p>
                      <a:pPr>
                        <a:spcAft>
                          <a:spcPts val="0"/>
                        </a:spcAft>
                      </a:pPr>
                      <a:r>
                        <a:rPr lang="en-US" b="1">
                          <a:effectLst/>
                        </a:rPr>
                        <a:t>Approaches/Strategies </a:t>
                      </a:r>
                    </a:p>
                  </a:txBody>
                  <a:tcPr marL="68580" marR="68580" marT="0" marB="0"/>
                </a:tc>
                <a:extLst>
                  <a:ext uri="{0D108BD9-81ED-4DB2-BD59-A6C34878D82A}">
                    <a16:rowId xmlns:a16="http://schemas.microsoft.com/office/drawing/2014/main" val="3682889899"/>
                  </a:ext>
                </a:extLst>
              </a:tr>
              <a:tr h="1551745">
                <a:tc>
                  <a:txBody>
                    <a:bodyPr/>
                    <a:lstStyle/>
                    <a:p>
                      <a:pPr>
                        <a:spcAft>
                          <a:spcPts val="0"/>
                        </a:spcAft>
                      </a:pPr>
                      <a:r>
                        <a:rPr lang="en-US" b="0">
                          <a:effectLst/>
                        </a:rPr>
                        <a:t>The community entrusts a portion of ARPA resources to a resident committee that sets priorities and makes funding decisions</a:t>
                      </a:r>
                    </a:p>
                    <a:p>
                      <a:pPr>
                        <a:spcAft>
                          <a:spcPts val="0"/>
                        </a:spcAft>
                      </a:pPr>
                      <a:endParaRPr lang="en-US" b="0">
                        <a:effectLst/>
                      </a:endParaRPr>
                    </a:p>
                  </a:txBody>
                  <a:tcPr marL="68580" marR="68580" marT="0" marB="0"/>
                </a:tc>
                <a:extLst>
                  <a:ext uri="{0D108BD9-81ED-4DB2-BD59-A6C34878D82A}">
                    <a16:rowId xmlns:a16="http://schemas.microsoft.com/office/drawing/2014/main" val="2805041472"/>
                  </a:ext>
                </a:extLst>
              </a:tr>
              <a:tr h="1551745">
                <a:tc>
                  <a:txBody>
                    <a:bodyPr/>
                    <a:lstStyle/>
                    <a:p>
                      <a:pPr>
                        <a:spcAft>
                          <a:spcPts val="0"/>
                        </a:spcAft>
                      </a:pPr>
                      <a:r>
                        <a:rPr lang="en-US" b="0">
                          <a:effectLst/>
                        </a:rPr>
                        <a:t>The community wants to elevate BIPOC voices through a priority setting process that will inform all ARPA funding decisions </a:t>
                      </a:r>
                    </a:p>
                    <a:p>
                      <a:pPr>
                        <a:spcAft>
                          <a:spcPts val="0"/>
                        </a:spcAft>
                      </a:pPr>
                      <a:endParaRPr lang="en-US" b="0">
                        <a:effectLst/>
                      </a:endParaRPr>
                    </a:p>
                  </a:txBody>
                  <a:tcPr marL="68580" marR="68580" marT="0" marB="0"/>
                </a:tc>
                <a:extLst>
                  <a:ext uri="{0D108BD9-81ED-4DB2-BD59-A6C34878D82A}">
                    <a16:rowId xmlns:a16="http://schemas.microsoft.com/office/drawing/2014/main" val="611603687"/>
                  </a:ext>
                </a:extLst>
              </a:tr>
              <a:tr h="1863831">
                <a:tc>
                  <a:txBody>
                    <a:bodyPr/>
                    <a:lstStyle/>
                    <a:p>
                      <a:pPr>
                        <a:spcAft>
                          <a:spcPts val="0"/>
                        </a:spcAft>
                      </a:pPr>
                      <a:r>
                        <a:rPr lang="en-US" b="0">
                          <a:effectLst/>
                        </a:rPr>
                        <a:t>The community has made initial ARPA funding decisions but wants support developing a transparent process for residents to monitor and weigh in on implementation of funds </a:t>
                      </a:r>
                    </a:p>
                  </a:txBody>
                  <a:tcPr marL="68580" marR="68580" marT="0" marB="0"/>
                </a:tc>
                <a:extLst>
                  <a:ext uri="{0D108BD9-81ED-4DB2-BD59-A6C34878D82A}">
                    <a16:rowId xmlns:a16="http://schemas.microsoft.com/office/drawing/2014/main" val="3249486376"/>
                  </a:ext>
                </a:extLst>
              </a:tr>
            </a:tbl>
          </a:graphicData>
        </a:graphic>
      </p:graphicFrame>
      <p:graphicFrame>
        <p:nvGraphicFramePr>
          <p:cNvPr id="7" name="Table 6">
            <a:extLst>
              <a:ext uri="{FF2B5EF4-FFF2-40B4-BE49-F238E27FC236}">
                <a16:creationId xmlns:a16="http://schemas.microsoft.com/office/drawing/2014/main" id="{1B9DE389-97BF-464C-BE7D-82D9A213BE5D}"/>
              </a:ext>
            </a:extLst>
          </p:cNvPr>
          <p:cNvGraphicFramePr>
            <a:graphicFrameLocks noGrp="1"/>
          </p:cNvGraphicFramePr>
          <p:nvPr>
            <p:extLst>
              <p:ext uri="{D42A27DB-BD31-4B8C-83A1-F6EECF244321}">
                <p14:modId xmlns:p14="http://schemas.microsoft.com/office/powerpoint/2010/main" val="1301034520"/>
              </p:ext>
            </p:extLst>
          </p:nvPr>
        </p:nvGraphicFramePr>
        <p:xfrm>
          <a:off x="4123426" y="1362974"/>
          <a:ext cx="4515124" cy="5305265"/>
        </p:xfrm>
        <a:graphic>
          <a:graphicData uri="http://schemas.openxmlformats.org/drawingml/2006/table">
            <a:tbl>
              <a:tblPr firstRow="1" firstCol="1" bandRow="1">
                <a:tableStyleId>{5C22544A-7EE6-4342-B048-85BDC9FD1C3A}</a:tableStyleId>
              </a:tblPr>
              <a:tblGrid>
                <a:gridCol w="4515124">
                  <a:extLst>
                    <a:ext uri="{9D8B030D-6E8A-4147-A177-3AD203B41FA5}">
                      <a16:colId xmlns:a16="http://schemas.microsoft.com/office/drawing/2014/main" val="3034724721"/>
                    </a:ext>
                  </a:extLst>
                </a:gridCol>
              </a:tblGrid>
              <a:tr h="278308">
                <a:tc>
                  <a:txBody>
                    <a:bodyPr/>
                    <a:lstStyle/>
                    <a:p>
                      <a:pPr>
                        <a:spcAft>
                          <a:spcPts val="0"/>
                        </a:spcAft>
                      </a:pPr>
                      <a:r>
                        <a:rPr lang="en-US">
                          <a:effectLst/>
                        </a:rPr>
                        <a:t>Activities </a:t>
                      </a:r>
                    </a:p>
                  </a:txBody>
                  <a:tcPr marL="68580" marR="68580" marT="0" marB="0"/>
                </a:tc>
                <a:extLst>
                  <a:ext uri="{0D108BD9-81ED-4DB2-BD59-A6C34878D82A}">
                    <a16:rowId xmlns:a16="http://schemas.microsoft.com/office/drawing/2014/main" val="471858726"/>
                  </a:ext>
                </a:extLst>
              </a:tr>
              <a:tr h="5026957">
                <a:tc>
                  <a:txBody>
                    <a:bodyPr/>
                    <a:lstStyle/>
                    <a:p>
                      <a:pPr marL="342900" lvl="0" indent="-342900">
                        <a:spcAft>
                          <a:spcPts val="0"/>
                        </a:spcAft>
                        <a:buFont typeface="Arial"/>
                        <a:buChar char="•"/>
                      </a:pPr>
                      <a:r>
                        <a:rPr lang="en-US" b="0">
                          <a:effectLst/>
                        </a:rPr>
                        <a:t>help with developing a vision for resident engagement with a focus on specific populations</a:t>
                      </a:r>
                    </a:p>
                    <a:p>
                      <a:pPr marL="342900" lvl="0" indent="-342900">
                        <a:spcAft>
                          <a:spcPts val="0"/>
                        </a:spcAft>
                        <a:buFont typeface="Arial"/>
                        <a:buChar char="•"/>
                      </a:pPr>
                      <a:r>
                        <a:rPr lang="en-US" b="0">
                          <a:effectLst/>
                        </a:rPr>
                        <a:t>assist the community with a strategy for identifying who would be on an advisory committee </a:t>
                      </a:r>
                    </a:p>
                    <a:p>
                      <a:pPr marL="342900" lvl="0" indent="-342900">
                        <a:spcAft>
                          <a:spcPts val="0"/>
                        </a:spcAft>
                        <a:buFont typeface="Arial"/>
                        <a:buChar char="•"/>
                      </a:pPr>
                      <a:r>
                        <a:rPr lang="en-US" b="0">
                          <a:effectLst/>
                        </a:rPr>
                        <a:t>reviewing relevant data and information, collecting additional information as needed from community members including interviews or focus groups, community meetings </a:t>
                      </a:r>
                    </a:p>
                    <a:p>
                      <a:pPr marL="342900" lvl="0" indent="-342900">
                        <a:spcAft>
                          <a:spcPts val="0"/>
                        </a:spcAft>
                        <a:buFont typeface="Arial"/>
                        <a:buChar char="•"/>
                      </a:pPr>
                      <a:r>
                        <a:rPr lang="en-US" b="0">
                          <a:effectLst/>
                        </a:rPr>
                        <a:t>facilitation of advisory committee meetings to set priorities, gain consensus</a:t>
                      </a:r>
                    </a:p>
                    <a:p>
                      <a:pPr marL="342900" lvl="0" indent="-342900">
                        <a:spcAft>
                          <a:spcPts val="0"/>
                        </a:spcAft>
                        <a:buFont typeface="Arial"/>
                        <a:buChar char="•"/>
                      </a:pPr>
                      <a:r>
                        <a:rPr lang="en-US" b="0">
                          <a:effectLst/>
                        </a:rPr>
                        <a:t>help design RFP mechanisms and review processes </a:t>
                      </a:r>
                    </a:p>
                    <a:p>
                      <a:pPr marL="342900" lvl="0" indent="-342900">
                        <a:spcAft>
                          <a:spcPts val="0"/>
                        </a:spcAft>
                        <a:buFont typeface="Arial"/>
                        <a:buChar char="•"/>
                      </a:pPr>
                      <a:r>
                        <a:rPr lang="en-US" b="0">
                          <a:effectLst/>
                        </a:rPr>
                        <a:t>help develop accountability processes for funding decisions and implementation </a:t>
                      </a:r>
                    </a:p>
                    <a:p>
                      <a:pPr>
                        <a:spcAft>
                          <a:spcPts val="0"/>
                        </a:spcAft>
                      </a:pPr>
                      <a:endParaRPr lang="en-US">
                        <a:effectLst/>
                      </a:endParaRPr>
                    </a:p>
                  </a:txBody>
                  <a:tcPr marL="68580" marR="68580" marT="0" marB="0"/>
                </a:tc>
                <a:extLst>
                  <a:ext uri="{0D108BD9-81ED-4DB2-BD59-A6C34878D82A}">
                    <a16:rowId xmlns:a16="http://schemas.microsoft.com/office/drawing/2014/main" val="3121568367"/>
                  </a:ext>
                </a:extLst>
              </a:tr>
            </a:tbl>
          </a:graphicData>
        </a:graphic>
      </p:graphicFrame>
    </p:spTree>
    <p:extLst>
      <p:ext uri="{BB962C8B-B14F-4D97-AF65-F5344CB8AC3E}">
        <p14:creationId xmlns:p14="http://schemas.microsoft.com/office/powerpoint/2010/main" val="3722692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59744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p:cNvSpPr/>
          <p:nvPr/>
        </p:nvSpPr>
        <p:spPr>
          <a:xfrm>
            <a:off x="0" y="2267857"/>
            <a:ext cx="9144000" cy="370662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ectangle 13"/>
          <p:cNvSpPr/>
          <p:nvPr/>
        </p:nvSpPr>
        <p:spPr>
          <a:xfrm>
            <a:off x="0" y="2209800"/>
            <a:ext cx="9144000" cy="14877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a:t>Discussion</a:t>
            </a:r>
          </a:p>
        </p:txBody>
      </p:sp>
      <p:sp>
        <p:nvSpPr>
          <p:cNvPr id="6" name="Rectangle 5"/>
          <p:cNvSpPr/>
          <p:nvPr/>
        </p:nvSpPr>
        <p:spPr>
          <a:xfrm>
            <a:off x="6522356" y="6132287"/>
            <a:ext cx="2621643" cy="716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8" name="Straight Connector 7"/>
          <p:cNvCxnSpPr/>
          <p:nvPr/>
        </p:nvCxnSpPr>
        <p:spPr>
          <a:xfrm>
            <a:off x="665238" y="4622227"/>
            <a:ext cx="5261429" cy="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Date Placeholder 3"/>
          <p:cNvSpPr txBox="1">
            <a:spLocks/>
          </p:cNvSpPr>
          <p:nvPr/>
        </p:nvSpPr>
        <p:spPr>
          <a:xfrm>
            <a:off x="584567" y="6356350"/>
            <a:ext cx="2133600" cy="365125"/>
          </a:xfrm>
          <a:prstGeom prst="rect">
            <a:avLst/>
          </a:prstGeom>
        </p:spPr>
        <p:txBody>
          <a:bodyPr/>
          <a:lstStyle>
            <a:defPPr>
              <a:defRPr lang="en-US"/>
            </a:defPPr>
            <a:lvl1pPr marL="0" algn="l" defTabSz="457200" rtl="0" eaLnBrk="1" latinLnBrk="0" hangingPunct="1">
              <a:defRPr sz="1200" i="1" kern="1200">
                <a:solidFill>
                  <a:srgbClr val="7F7F7F"/>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86D3402-300C-0D4F-9F35-0F1866355DAE}" type="datetime4">
              <a:rPr lang="en-US" smtClean="0"/>
              <a:pPr/>
              <a:t>March 4, 2022</a:t>
            </a:fld>
            <a:endParaRPr lang="en-US"/>
          </a:p>
        </p:txBody>
      </p:sp>
      <p:pic>
        <p:nvPicPr>
          <p:cNvPr id="12" name="Picture 11" descr="HRI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039" y="6065026"/>
            <a:ext cx="2351314" cy="783772"/>
          </a:xfrm>
          <a:prstGeom prst="rect">
            <a:avLst/>
          </a:prstGeom>
        </p:spPr>
      </p:pic>
    </p:spTree>
    <p:extLst>
      <p:ext uri="{BB962C8B-B14F-4D97-AF65-F5344CB8AC3E}">
        <p14:creationId xmlns:p14="http://schemas.microsoft.com/office/powerpoint/2010/main" val="2128829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671C0-04FA-4A03-93A0-F8BD76016CE9}"/>
              </a:ext>
            </a:extLst>
          </p:cNvPr>
          <p:cNvSpPr>
            <a:spLocks noGrp="1"/>
          </p:cNvSpPr>
          <p:nvPr>
            <p:ph type="title"/>
          </p:nvPr>
        </p:nvSpPr>
        <p:spPr/>
        <p:txBody>
          <a:bodyPr/>
          <a:lstStyle/>
          <a:p>
            <a:r>
              <a:rPr lang="en-US"/>
              <a:t>Discussion Questions</a:t>
            </a:r>
          </a:p>
        </p:txBody>
      </p:sp>
      <p:sp>
        <p:nvSpPr>
          <p:cNvPr id="3" name="Content Placeholder 2">
            <a:extLst>
              <a:ext uri="{FF2B5EF4-FFF2-40B4-BE49-F238E27FC236}">
                <a16:creationId xmlns:a16="http://schemas.microsoft.com/office/drawing/2014/main" id="{38244DEA-80B8-4F60-BB98-56B65975C14B}"/>
              </a:ext>
            </a:extLst>
          </p:cNvPr>
          <p:cNvSpPr>
            <a:spLocks noGrp="1"/>
          </p:cNvSpPr>
          <p:nvPr>
            <p:ph idx="1"/>
          </p:nvPr>
        </p:nvSpPr>
        <p:spPr/>
        <p:txBody>
          <a:bodyPr vert="horz" lIns="91440" tIns="45720" rIns="91440" bIns="45720" rtlCol="0" anchor="t">
            <a:normAutofit lnSpcReduction="10000"/>
          </a:bodyPr>
          <a:lstStyle/>
          <a:p>
            <a:pPr marL="514350" indent="-514350">
              <a:buFont typeface="+mj-lt"/>
              <a:buAutoNum type="arabicPeriod"/>
            </a:pPr>
            <a:r>
              <a:rPr lang="en-US"/>
              <a:t>How are City leaders thinking about community engagement in terms of ARPA?</a:t>
            </a:r>
          </a:p>
          <a:p>
            <a:pPr marL="1071880" lvl="2" indent="-514350">
              <a:buFont typeface="+mj-lt"/>
              <a:buAutoNum type="alphaLcParenR"/>
            </a:pPr>
            <a:r>
              <a:rPr lang="en-US"/>
              <a:t>What processes currently exist for public input, if any?</a:t>
            </a:r>
          </a:p>
          <a:p>
            <a:pPr marL="1071880" lvl="2" indent="-514350">
              <a:buFont typeface="+mj-lt"/>
              <a:buAutoNum type="alphaLcParenR"/>
            </a:pPr>
            <a:r>
              <a:rPr lang="en-US"/>
              <a:t>What opportunities exist to enhance engagement? </a:t>
            </a:r>
          </a:p>
          <a:p>
            <a:pPr marL="1071880" lvl="2" indent="-514350">
              <a:buClr>
                <a:srgbClr val="B4C75C"/>
              </a:buClr>
              <a:buAutoNum type="alphaLcParenR"/>
            </a:pPr>
            <a:r>
              <a:rPr lang="en-US">
                <a:solidFill>
                  <a:srgbClr val="404040"/>
                </a:solidFill>
              </a:rPr>
              <a:t>What lessons from the first round of ARPA funding exist about who was involved and who wasn't?</a:t>
            </a:r>
          </a:p>
          <a:p>
            <a:pPr marL="1071880" lvl="2" indent="-514350">
              <a:buClr>
                <a:srgbClr val="B4C75C"/>
              </a:buClr>
              <a:buAutoNum type="alphaLcParenR"/>
            </a:pPr>
            <a:r>
              <a:rPr lang="en-US">
                <a:solidFill>
                  <a:srgbClr val="404040"/>
                </a:solidFill>
              </a:rPr>
              <a:t>Who tends to be left out of city decision-making processes and what has been tried in the past to engage with them? </a:t>
            </a:r>
          </a:p>
          <a:p>
            <a:pPr marL="514350" indent="-514350">
              <a:buAutoNum type="arabicPeriod"/>
            </a:pPr>
            <a:endParaRPr lang="en-US"/>
          </a:p>
          <a:p>
            <a:pPr marL="514350" indent="-514350">
              <a:buFont typeface="+mj-lt"/>
              <a:buAutoNum type="arabicPeriod"/>
            </a:pPr>
            <a:r>
              <a:rPr lang="en-US"/>
              <a:t>What supports would be most useful as City leaders make allocation decisions?</a:t>
            </a:r>
          </a:p>
          <a:p>
            <a:pPr marL="1071880" lvl="2" indent="-514350">
              <a:buFont typeface="+mj-lt"/>
              <a:buAutoNum type="alphaLcParenR"/>
            </a:pPr>
            <a:r>
              <a:rPr lang="en-US"/>
              <a:t>What would success look like?</a:t>
            </a:r>
          </a:p>
        </p:txBody>
      </p:sp>
    </p:spTree>
    <p:extLst>
      <p:ext uri="{BB962C8B-B14F-4D97-AF65-F5344CB8AC3E}">
        <p14:creationId xmlns:p14="http://schemas.microsoft.com/office/powerpoint/2010/main" val="3254744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892ED-560C-48A8-986F-255FB7CBDA8B}"/>
              </a:ext>
            </a:extLst>
          </p:cNvPr>
          <p:cNvSpPr>
            <a:spLocks noGrp="1"/>
          </p:cNvSpPr>
          <p:nvPr>
            <p:ph type="title"/>
          </p:nvPr>
        </p:nvSpPr>
        <p:spPr/>
        <p:txBody>
          <a:bodyPr/>
          <a:lstStyle/>
          <a:p>
            <a:r>
              <a:rPr lang="en-US"/>
              <a:t>Thank you! </a:t>
            </a:r>
          </a:p>
        </p:txBody>
      </p:sp>
      <p:sp>
        <p:nvSpPr>
          <p:cNvPr id="3" name="Content Placeholder 2">
            <a:extLst>
              <a:ext uri="{FF2B5EF4-FFF2-40B4-BE49-F238E27FC236}">
                <a16:creationId xmlns:a16="http://schemas.microsoft.com/office/drawing/2014/main" id="{76CCF788-017B-496A-8274-632E2BF87ECB}"/>
              </a:ext>
            </a:extLst>
          </p:cNvPr>
          <p:cNvSpPr>
            <a:spLocks noGrp="1"/>
          </p:cNvSpPr>
          <p:nvPr>
            <p:ph idx="1"/>
          </p:nvPr>
        </p:nvSpPr>
        <p:spPr/>
        <p:txBody>
          <a:bodyPr/>
          <a:lstStyle/>
          <a:p>
            <a:r>
              <a:rPr lang="en-US" dirty="0"/>
              <a:t>Contact information:</a:t>
            </a:r>
          </a:p>
          <a:p>
            <a:endParaRPr lang="en-US" dirty="0"/>
          </a:p>
          <a:p>
            <a:pPr algn="ctr"/>
            <a:r>
              <a:rPr lang="en-US" b="1" dirty="0"/>
              <a:t>Mo Barbosa</a:t>
            </a:r>
          </a:p>
          <a:p>
            <a:pPr algn="ctr"/>
            <a:r>
              <a:rPr lang="en-US" dirty="0"/>
              <a:t>Senior Director, Community Engagement</a:t>
            </a:r>
          </a:p>
          <a:p>
            <a:pPr algn="ctr"/>
            <a:r>
              <a:rPr lang="en-US" dirty="0"/>
              <a:t>Health Resources in Action </a:t>
            </a:r>
          </a:p>
          <a:p>
            <a:pPr algn="ctr"/>
            <a:r>
              <a:rPr lang="en-US" dirty="0">
                <a:hlinkClick r:id="rId3"/>
              </a:rPr>
              <a:t>mbarbosa@hria.org</a:t>
            </a:r>
          </a:p>
          <a:p>
            <a:pPr algn="ctr"/>
            <a:r>
              <a:rPr lang="en-US" dirty="0">
                <a:hlinkClick r:id="rId3"/>
              </a:rPr>
              <a:t>www.hria.org</a:t>
            </a:r>
            <a:r>
              <a:rPr lang="en-US" dirty="0"/>
              <a:t> </a:t>
            </a:r>
          </a:p>
        </p:txBody>
      </p:sp>
    </p:spTree>
    <p:extLst>
      <p:ext uri="{BB962C8B-B14F-4D97-AF65-F5344CB8AC3E}">
        <p14:creationId xmlns:p14="http://schemas.microsoft.com/office/powerpoint/2010/main" val="2582880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59744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p:cNvSpPr/>
          <p:nvPr/>
        </p:nvSpPr>
        <p:spPr>
          <a:xfrm>
            <a:off x="0" y="2267857"/>
            <a:ext cx="9144000" cy="370662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ectangle 13"/>
          <p:cNvSpPr/>
          <p:nvPr/>
        </p:nvSpPr>
        <p:spPr>
          <a:xfrm>
            <a:off x="0" y="2209800"/>
            <a:ext cx="9144000" cy="14877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a:t>Who we are </a:t>
            </a:r>
          </a:p>
        </p:txBody>
      </p:sp>
      <p:sp>
        <p:nvSpPr>
          <p:cNvPr id="6" name="Rectangle 5"/>
          <p:cNvSpPr/>
          <p:nvPr/>
        </p:nvSpPr>
        <p:spPr>
          <a:xfrm>
            <a:off x="6522356" y="6132287"/>
            <a:ext cx="2621643" cy="716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8" name="Straight Connector 7"/>
          <p:cNvCxnSpPr/>
          <p:nvPr/>
        </p:nvCxnSpPr>
        <p:spPr>
          <a:xfrm>
            <a:off x="665238" y="4622227"/>
            <a:ext cx="5261429" cy="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Date Placeholder 3"/>
          <p:cNvSpPr txBox="1">
            <a:spLocks/>
          </p:cNvSpPr>
          <p:nvPr/>
        </p:nvSpPr>
        <p:spPr>
          <a:xfrm>
            <a:off x="584567" y="6356350"/>
            <a:ext cx="2133600" cy="365125"/>
          </a:xfrm>
          <a:prstGeom prst="rect">
            <a:avLst/>
          </a:prstGeom>
        </p:spPr>
        <p:txBody>
          <a:bodyPr/>
          <a:lstStyle>
            <a:defPPr>
              <a:defRPr lang="en-US"/>
            </a:defPPr>
            <a:lvl1pPr marL="0" algn="l" defTabSz="457200" rtl="0" eaLnBrk="1" latinLnBrk="0" hangingPunct="1">
              <a:defRPr sz="1200" i="1" kern="1200">
                <a:solidFill>
                  <a:srgbClr val="7F7F7F"/>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86D3402-300C-0D4F-9F35-0F1866355DAE}" type="datetime4">
              <a:rPr lang="en-US" smtClean="0"/>
              <a:pPr/>
              <a:t>March 4, 2022</a:t>
            </a:fld>
            <a:endParaRPr lang="en-US"/>
          </a:p>
        </p:txBody>
      </p:sp>
      <p:pic>
        <p:nvPicPr>
          <p:cNvPr id="12" name="Picture 11" descr="HRI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039" y="6065026"/>
            <a:ext cx="2351314" cy="783772"/>
          </a:xfrm>
          <a:prstGeom prst="rect">
            <a:avLst/>
          </a:prstGeom>
        </p:spPr>
      </p:pic>
    </p:spTree>
    <p:extLst>
      <p:ext uri="{BB962C8B-B14F-4D97-AF65-F5344CB8AC3E}">
        <p14:creationId xmlns:p14="http://schemas.microsoft.com/office/powerpoint/2010/main" val="2485241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26AE1-EE88-49A7-A7C6-5860C09E0CED}"/>
              </a:ext>
            </a:extLst>
          </p:cNvPr>
          <p:cNvSpPr>
            <a:spLocks noGrp="1"/>
          </p:cNvSpPr>
          <p:nvPr>
            <p:ph type="title"/>
          </p:nvPr>
        </p:nvSpPr>
        <p:spPr/>
        <p:txBody>
          <a:bodyPr/>
          <a:lstStyle/>
          <a:p>
            <a:r>
              <a:rPr lang="en-US"/>
              <a:t>Health Resources in Action</a:t>
            </a:r>
          </a:p>
        </p:txBody>
      </p:sp>
      <p:pic>
        <p:nvPicPr>
          <p:cNvPr id="9" name="Content Placeholder 8" descr="A group of people in a room&#10;&#10;Description automatically generated">
            <a:extLst>
              <a:ext uri="{FF2B5EF4-FFF2-40B4-BE49-F238E27FC236}">
                <a16:creationId xmlns:a16="http://schemas.microsoft.com/office/drawing/2014/main" id="{7A6A64E3-4324-4740-B276-E28A0A217C1A}"/>
              </a:ext>
            </a:extLst>
          </p:cNvPr>
          <p:cNvPicPr>
            <a:picLocks noGrp="1" noChangeAspect="1"/>
          </p:cNvPicPr>
          <p:nvPr>
            <p:ph idx="1"/>
          </p:nvPr>
        </p:nvPicPr>
        <p:blipFill>
          <a:blip r:embed="rId3"/>
          <a:stretch>
            <a:fillRect/>
          </a:stretch>
        </p:blipFill>
        <p:spPr>
          <a:xfrm>
            <a:off x="91395" y="4657591"/>
            <a:ext cx="8961209" cy="1739792"/>
          </a:xfrm>
        </p:spPr>
      </p:pic>
      <p:sp>
        <p:nvSpPr>
          <p:cNvPr id="10" name="TextBox 9">
            <a:extLst>
              <a:ext uri="{FF2B5EF4-FFF2-40B4-BE49-F238E27FC236}">
                <a16:creationId xmlns:a16="http://schemas.microsoft.com/office/drawing/2014/main" id="{35036AFA-6C6D-4D9B-AA3C-528F57D616A0}"/>
              </a:ext>
            </a:extLst>
          </p:cNvPr>
          <p:cNvSpPr txBox="1"/>
          <p:nvPr/>
        </p:nvSpPr>
        <p:spPr>
          <a:xfrm>
            <a:off x="7238481" y="331664"/>
            <a:ext cx="1588996" cy="369332"/>
          </a:xfrm>
          <a:prstGeom prst="rect">
            <a:avLst/>
          </a:prstGeom>
          <a:noFill/>
        </p:spPr>
        <p:txBody>
          <a:bodyPr wrap="square" rtlCol="0">
            <a:spAutoFit/>
          </a:bodyPr>
          <a:lstStyle/>
          <a:p>
            <a:r>
              <a:rPr lang="en-US">
                <a:hlinkClick r:id="rId4"/>
              </a:rPr>
              <a:t>www.hria.org</a:t>
            </a:r>
            <a:r>
              <a:rPr lang="en-US"/>
              <a:t> </a:t>
            </a:r>
          </a:p>
        </p:txBody>
      </p:sp>
      <p:sp>
        <p:nvSpPr>
          <p:cNvPr id="11" name="TextBox 10">
            <a:extLst>
              <a:ext uri="{FF2B5EF4-FFF2-40B4-BE49-F238E27FC236}">
                <a16:creationId xmlns:a16="http://schemas.microsoft.com/office/drawing/2014/main" id="{5CF3110B-B636-4346-A320-9126744F3BA8}"/>
              </a:ext>
            </a:extLst>
          </p:cNvPr>
          <p:cNvSpPr txBox="1"/>
          <p:nvPr/>
        </p:nvSpPr>
        <p:spPr>
          <a:xfrm>
            <a:off x="420993" y="1035466"/>
            <a:ext cx="8406484" cy="3693319"/>
          </a:xfrm>
          <a:prstGeom prst="rect">
            <a:avLst/>
          </a:prstGeom>
          <a:noFill/>
        </p:spPr>
        <p:txBody>
          <a:bodyPr wrap="square" rtlCol="0">
            <a:spAutoFit/>
          </a:bodyPr>
          <a:lstStyle/>
          <a:p>
            <a:r>
              <a:rPr lang="en-US"/>
              <a:t>Our </a:t>
            </a:r>
            <a:r>
              <a:rPr lang="en-US" b="1"/>
              <a:t>mission</a:t>
            </a:r>
            <a:r>
              <a:rPr lang="en-US"/>
              <a:t> is to help people </a:t>
            </a:r>
            <a:r>
              <a:rPr lang="en-US" i="1"/>
              <a:t>live healthier lives </a:t>
            </a:r>
            <a:r>
              <a:rPr lang="en-US"/>
              <a:t>and </a:t>
            </a:r>
            <a:r>
              <a:rPr lang="en-US" i="1"/>
              <a:t>create healthy communities </a:t>
            </a:r>
            <a:r>
              <a:rPr lang="en-US"/>
              <a:t>through </a:t>
            </a:r>
            <a:r>
              <a:rPr lang="en-US">
                <a:effectLst>
                  <a:outerShdw blurRad="38100" dist="38100" dir="2700000" algn="tl">
                    <a:srgbClr val="000000">
                      <a:alpha val="43137"/>
                    </a:srgbClr>
                  </a:outerShdw>
                </a:effectLst>
              </a:rPr>
              <a:t>prevention</a:t>
            </a:r>
            <a:r>
              <a:rPr lang="en-US"/>
              <a:t>, </a:t>
            </a:r>
            <a:r>
              <a:rPr lang="en-US">
                <a:effectLst>
                  <a:outerShdw blurRad="38100" dist="38100" dir="2700000" algn="tl">
                    <a:srgbClr val="000000">
                      <a:alpha val="43137"/>
                    </a:srgbClr>
                  </a:outerShdw>
                </a:effectLst>
              </a:rPr>
              <a:t>health promotion</a:t>
            </a:r>
            <a:r>
              <a:rPr lang="en-US"/>
              <a:t>, </a:t>
            </a:r>
            <a:r>
              <a:rPr lang="en-US">
                <a:effectLst>
                  <a:outerShdw blurRad="38100" dist="38100" dir="2700000" algn="tl">
                    <a:srgbClr val="000000">
                      <a:alpha val="43137"/>
                    </a:srgbClr>
                  </a:outerShdw>
                </a:effectLst>
              </a:rPr>
              <a:t>policy</a:t>
            </a:r>
            <a:r>
              <a:rPr lang="en-US"/>
              <a:t>, and </a:t>
            </a:r>
            <a:r>
              <a:rPr lang="en-US">
                <a:effectLst>
                  <a:outerShdw blurRad="38100" dist="38100" dir="2700000" algn="tl">
                    <a:srgbClr val="000000">
                      <a:alpha val="43137"/>
                    </a:srgbClr>
                  </a:outerShdw>
                </a:effectLst>
              </a:rPr>
              <a:t>research</a:t>
            </a:r>
            <a:r>
              <a:rPr lang="en-US"/>
              <a:t>. We work with governments, healthcare institutions, public agencies, philanthropy, and CBOs to improve population health and reduce health inequities. </a:t>
            </a:r>
          </a:p>
          <a:p>
            <a:endParaRPr lang="en-US"/>
          </a:p>
          <a:p>
            <a:endParaRPr lang="en-US"/>
          </a:p>
          <a:p>
            <a:r>
              <a:rPr lang="en-US" b="1"/>
              <a:t>Our core services include</a:t>
            </a:r>
            <a:r>
              <a:rPr lang="en-US"/>
              <a:t>:</a:t>
            </a:r>
          </a:p>
          <a:p>
            <a:pPr marL="342900" indent="-342900">
              <a:buFont typeface="+mj-lt"/>
              <a:buAutoNum type="arabicPeriod"/>
            </a:pPr>
            <a:r>
              <a:rPr lang="en-US" i="1">
                <a:effectLst>
                  <a:outerShdw blurRad="38100" dist="38100" dir="2700000" algn="tl">
                    <a:srgbClr val="000000">
                      <a:alpha val="43137"/>
                    </a:srgbClr>
                  </a:outerShdw>
                </a:effectLst>
              </a:rPr>
              <a:t>capacity building assistance </a:t>
            </a:r>
            <a:r>
              <a:rPr lang="en-US"/>
              <a:t>(e.g., training, technical assistance, strategic planning);</a:t>
            </a:r>
          </a:p>
          <a:p>
            <a:pPr marL="342900" indent="-342900">
              <a:buFont typeface="+mj-lt"/>
              <a:buAutoNum type="arabicPeriod"/>
            </a:pPr>
            <a:r>
              <a:rPr lang="en-US" i="1">
                <a:effectLst>
                  <a:outerShdw blurRad="38100" dist="38100" dir="2700000" algn="tl">
                    <a:srgbClr val="000000">
                      <a:alpha val="43137"/>
                    </a:srgbClr>
                  </a:outerShdw>
                </a:effectLst>
              </a:rPr>
              <a:t>research and evaluation </a:t>
            </a:r>
            <a:r>
              <a:rPr lang="en-US"/>
              <a:t>(e.g., assessment, research, program evaluation, and quality improvement); and </a:t>
            </a:r>
          </a:p>
          <a:p>
            <a:pPr marL="342900" indent="-342900">
              <a:buFont typeface="+mj-lt"/>
              <a:buAutoNum type="arabicPeriod"/>
            </a:pPr>
            <a:r>
              <a:rPr lang="en-US" i="1">
                <a:effectLst>
                  <a:outerShdw blurRad="38100" dist="38100" dir="2700000" algn="tl">
                    <a:srgbClr val="000000">
                      <a:alpha val="43137"/>
                    </a:srgbClr>
                  </a:outerShdw>
                </a:effectLst>
              </a:rPr>
              <a:t>grant making </a:t>
            </a:r>
            <a:r>
              <a:rPr lang="en-US"/>
              <a:t>for biomedical research and community health initiatives. </a:t>
            </a:r>
          </a:p>
          <a:p>
            <a:endParaRPr lang="en-US"/>
          </a:p>
          <a:p>
            <a:endParaRPr lang="en-US"/>
          </a:p>
        </p:txBody>
      </p:sp>
    </p:spTree>
    <p:extLst>
      <p:ext uri="{BB962C8B-B14F-4D97-AF65-F5344CB8AC3E}">
        <p14:creationId xmlns:p14="http://schemas.microsoft.com/office/powerpoint/2010/main" val="1957822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Core ARPA Team </a:t>
            </a:r>
          </a:p>
        </p:txBody>
      </p:sp>
      <p:pic>
        <p:nvPicPr>
          <p:cNvPr id="7" name="Content Placeholder 6" descr="A person wearing a suit and tie looking at the camera&#10;&#10;Description automatically generated">
            <a:extLst>
              <a:ext uri="{FF2B5EF4-FFF2-40B4-BE49-F238E27FC236}">
                <a16:creationId xmlns:a16="http://schemas.microsoft.com/office/drawing/2014/main" id="{F7BB4832-1700-4CF2-9792-6C72A9C176F4}"/>
              </a:ext>
            </a:extLst>
          </p:cNvPr>
          <p:cNvPicPr>
            <a:picLocks noGrp="1" noChangeAspect="1"/>
          </p:cNvPicPr>
          <p:nvPr>
            <p:ph idx="1"/>
          </p:nvPr>
        </p:nvPicPr>
        <p:blipFill rotWithShape="1">
          <a:blip r:embed="rId3"/>
          <a:srcRect t="10495"/>
          <a:stretch/>
        </p:blipFill>
        <p:spPr>
          <a:xfrm>
            <a:off x="2362200" y="1784014"/>
            <a:ext cx="1674429" cy="2252280"/>
          </a:xfrm>
        </p:spPr>
      </p:pic>
      <p:pic>
        <p:nvPicPr>
          <p:cNvPr id="11" name="Picture 10" descr="A person smiling for the camera&#10;&#10;Description automatically generated">
            <a:extLst>
              <a:ext uri="{FF2B5EF4-FFF2-40B4-BE49-F238E27FC236}">
                <a16:creationId xmlns:a16="http://schemas.microsoft.com/office/drawing/2014/main" id="{7B218CC4-EFB6-44C0-8EC6-ECF3EFEB1411}"/>
              </a:ext>
            </a:extLst>
          </p:cNvPr>
          <p:cNvPicPr>
            <a:picLocks noChangeAspect="1"/>
          </p:cNvPicPr>
          <p:nvPr/>
        </p:nvPicPr>
        <p:blipFill rotWithShape="1">
          <a:blip r:embed="rId4"/>
          <a:srcRect l="25975" r="24979"/>
          <a:stretch/>
        </p:blipFill>
        <p:spPr>
          <a:xfrm>
            <a:off x="4631082" y="1803359"/>
            <a:ext cx="1659721" cy="2252279"/>
          </a:xfrm>
          <a:prstGeom prst="rect">
            <a:avLst/>
          </a:prstGeom>
        </p:spPr>
      </p:pic>
      <p:sp>
        <p:nvSpPr>
          <p:cNvPr id="13" name="TextBox 12">
            <a:extLst>
              <a:ext uri="{FF2B5EF4-FFF2-40B4-BE49-F238E27FC236}">
                <a16:creationId xmlns:a16="http://schemas.microsoft.com/office/drawing/2014/main" id="{7721D39A-0587-4D50-9887-5FA983134260}"/>
              </a:ext>
            </a:extLst>
          </p:cNvPr>
          <p:cNvSpPr txBox="1"/>
          <p:nvPr/>
        </p:nvSpPr>
        <p:spPr>
          <a:xfrm>
            <a:off x="301765" y="4386927"/>
            <a:ext cx="1730925" cy="738664"/>
          </a:xfrm>
          <a:prstGeom prst="rect">
            <a:avLst/>
          </a:prstGeom>
          <a:noFill/>
        </p:spPr>
        <p:txBody>
          <a:bodyPr wrap="square" rtlCol="0">
            <a:spAutoFit/>
          </a:bodyPr>
          <a:lstStyle/>
          <a:p>
            <a:pPr algn="ctr"/>
            <a:r>
              <a:rPr lang="en-US" sz="1400" b="1"/>
              <a:t>Ben Wood</a:t>
            </a:r>
          </a:p>
          <a:p>
            <a:pPr algn="ctr"/>
            <a:r>
              <a:rPr lang="en-US" sz="1400" b="1"/>
              <a:t>Senior Director, Policy &amp; Practice</a:t>
            </a:r>
          </a:p>
        </p:txBody>
      </p:sp>
      <p:pic>
        <p:nvPicPr>
          <p:cNvPr id="1028" name="Picture 4">
            <a:extLst>
              <a:ext uri="{FF2B5EF4-FFF2-40B4-BE49-F238E27FC236}">
                <a16:creationId xmlns:a16="http://schemas.microsoft.com/office/drawing/2014/main" id="{60F28136-ACA5-45B9-B05E-44121D82B8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991" y="1772110"/>
            <a:ext cx="1492475" cy="223871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1F760E1-79D7-403C-92F2-1B5353D48506}"/>
              </a:ext>
            </a:extLst>
          </p:cNvPr>
          <p:cNvSpPr txBox="1"/>
          <p:nvPr/>
        </p:nvSpPr>
        <p:spPr>
          <a:xfrm>
            <a:off x="2362200" y="4386927"/>
            <a:ext cx="1730925" cy="954107"/>
          </a:xfrm>
          <a:prstGeom prst="rect">
            <a:avLst/>
          </a:prstGeom>
          <a:noFill/>
        </p:spPr>
        <p:txBody>
          <a:bodyPr wrap="square" rtlCol="0">
            <a:spAutoFit/>
          </a:bodyPr>
          <a:lstStyle/>
          <a:p>
            <a:pPr algn="ctr"/>
            <a:r>
              <a:rPr lang="en-US" sz="1400" b="1"/>
              <a:t>Mo Barbosa,</a:t>
            </a:r>
          </a:p>
          <a:p>
            <a:pPr algn="ctr"/>
            <a:r>
              <a:rPr lang="en-US" sz="1400" b="1"/>
              <a:t>Senior Director, Community Engagement</a:t>
            </a:r>
          </a:p>
        </p:txBody>
      </p:sp>
      <p:sp>
        <p:nvSpPr>
          <p:cNvPr id="17" name="TextBox 16">
            <a:extLst>
              <a:ext uri="{FF2B5EF4-FFF2-40B4-BE49-F238E27FC236}">
                <a16:creationId xmlns:a16="http://schemas.microsoft.com/office/drawing/2014/main" id="{A4601D9A-389A-4961-AFE0-CAFB5FA52A6C}"/>
              </a:ext>
            </a:extLst>
          </p:cNvPr>
          <p:cNvSpPr txBox="1"/>
          <p:nvPr/>
        </p:nvSpPr>
        <p:spPr>
          <a:xfrm>
            <a:off x="4649071" y="4422996"/>
            <a:ext cx="1730925" cy="738664"/>
          </a:xfrm>
          <a:prstGeom prst="rect">
            <a:avLst/>
          </a:prstGeom>
          <a:noFill/>
        </p:spPr>
        <p:txBody>
          <a:bodyPr wrap="square" rtlCol="0">
            <a:spAutoFit/>
          </a:bodyPr>
          <a:lstStyle/>
          <a:p>
            <a:pPr algn="ctr"/>
            <a:r>
              <a:rPr lang="en-US" sz="1400" b="1"/>
              <a:t>Erika Gaitan</a:t>
            </a:r>
          </a:p>
          <a:p>
            <a:pPr algn="ctr"/>
            <a:r>
              <a:rPr lang="en-US" sz="1400" b="1"/>
              <a:t>Senior Manager, Community Impact</a:t>
            </a:r>
          </a:p>
        </p:txBody>
      </p:sp>
      <p:sp>
        <p:nvSpPr>
          <p:cNvPr id="18" name="TextBox 17">
            <a:extLst>
              <a:ext uri="{FF2B5EF4-FFF2-40B4-BE49-F238E27FC236}">
                <a16:creationId xmlns:a16="http://schemas.microsoft.com/office/drawing/2014/main" id="{A1347CCE-583B-4CD4-81C1-68D3DC53289C}"/>
              </a:ext>
            </a:extLst>
          </p:cNvPr>
          <p:cNvSpPr txBox="1"/>
          <p:nvPr/>
        </p:nvSpPr>
        <p:spPr>
          <a:xfrm>
            <a:off x="6955875" y="4386927"/>
            <a:ext cx="1730925" cy="738664"/>
          </a:xfrm>
          <a:prstGeom prst="rect">
            <a:avLst/>
          </a:prstGeom>
          <a:noFill/>
        </p:spPr>
        <p:txBody>
          <a:bodyPr wrap="square" rtlCol="0">
            <a:spAutoFit/>
          </a:bodyPr>
          <a:lstStyle/>
          <a:p>
            <a:pPr algn="ctr"/>
            <a:r>
              <a:rPr lang="en-US" sz="1400" b="1"/>
              <a:t>Kathleen McCabe</a:t>
            </a:r>
          </a:p>
          <a:p>
            <a:pPr algn="ctr"/>
            <a:r>
              <a:rPr lang="en-US" sz="1400" b="1"/>
              <a:t>Managing Director, Policy and Practice</a:t>
            </a:r>
          </a:p>
        </p:txBody>
      </p:sp>
      <p:pic>
        <p:nvPicPr>
          <p:cNvPr id="5" name="Picture 4">
            <a:extLst>
              <a:ext uri="{FF2B5EF4-FFF2-40B4-BE49-F238E27FC236}">
                <a16:creationId xmlns:a16="http://schemas.microsoft.com/office/drawing/2014/main" id="{53FB371F-A3B0-45BA-9CC0-C82890BEB6C5}"/>
              </a:ext>
            </a:extLst>
          </p:cNvPr>
          <p:cNvPicPr>
            <a:picLocks noChangeAspect="1"/>
          </p:cNvPicPr>
          <p:nvPr/>
        </p:nvPicPr>
        <p:blipFill>
          <a:blip r:embed="rId6"/>
          <a:stretch>
            <a:fillRect/>
          </a:stretch>
        </p:blipFill>
        <p:spPr>
          <a:xfrm>
            <a:off x="6955875" y="1674139"/>
            <a:ext cx="1731665" cy="2499797"/>
          </a:xfrm>
          <a:prstGeom prst="rect">
            <a:avLst/>
          </a:prstGeom>
        </p:spPr>
      </p:pic>
    </p:spTree>
    <p:extLst>
      <p:ext uri="{BB962C8B-B14F-4D97-AF65-F5344CB8AC3E}">
        <p14:creationId xmlns:p14="http://schemas.microsoft.com/office/powerpoint/2010/main" val="1160152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DC657-A50B-4F41-838A-A8B7F2A8691F}"/>
              </a:ext>
            </a:extLst>
          </p:cNvPr>
          <p:cNvSpPr>
            <a:spLocks noGrp="1"/>
          </p:cNvSpPr>
          <p:nvPr>
            <p:ph type="title"/>
          </p:nvPr>
        </p:nvSpPr>
        <p:spPr/>
        <p:txBody>
          <a:bodyPr/>
          <a:lstStyle/>
          <a:p>
            <a:r>
              <a:rPr lang="en-US"/>
              <a:t>The Opportunity</a:t>
            </a:r>
          </a:p>
        </p:txBody>
      </p:sp>
      <p:sp>
        <p:nvSpPr>
          <p:cNvPr id="7" name="Slide Number Placeholder 6">
            <a:extLst>
              <a:ext uri="{FF2B5EF4-FFF2-40B4-BE49-F238E27FC236}">
                <a16:creationId xmlns:a16="http://schemas.microsoft.com/office/drawing/2014/main" id="{1A410B52-C581-4FB5-95B7-1B26AFFC5DD2}"/>
              </a:ext>
            </a:extLst>
          </p:cNvPr>
          <p:cNvSpPr>
            <a:spLocks noGrp="1"/>
          </p:cNvSpPr>
          <p:nvPr>
            <p:ph type="sldNum" sz="quarter" idx="12"/>
          </p:nvPr>
        </p:nvSpPr>
        <p:spPr/>
        <p:txBody>
          <a:bodyPr/>
          <a:lstStyle/>
          <a:p>
            <a:fld id="{BE72F198-1395-2A47-B65E-1E057E2D81C0}" type="slidenum">
              <a:rPr lang="en-US" smtClean="0"/>
              <a:t>5</a:t>
            </a:fld>
            <a:endParaRPr lang="en-US"/>
          </a:p>
        </p:txBody>
      </p:sp>
      <p:sp>
        <p:nvSpPr>
          <p:cNvPr id="17" name="Rectangle 2">
            <a:extLst>
              <a:ext uri="{FF2B5EF4-FFF2-40B4-BE49-F238E27FC236}">
                <a16:creationId xmlns:a16="http://schemas.microsoft.com/office/drawing/2014/main" id="{5F2EE04A-80E9-4453-81E0-D5C1ECD87A36}"/>
              </a:ext>
            </a:extLst>
          </p:cNvPr>
          <p:cNvSpPr>
            <a:spLocks noChangeArrowheads="1"/>
          </p:cNvSpPr>
          <p:nvPr/>
        </p:nvSpPr>
        <p:spPr bwMode="auto">
          <a:xfrm>
            <a:off x="-426301" y="1318178"/>
            <a:ext cx="141431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57CDAFC9-D818-4F91-A822-AB20CD689D4F}"/>
              </a:ext>
            </a:extLst>
          </p:cNvPr>
          <p:cNvSpPr>
            <a:spLocks noChangeArrowheads="1"/>
          </p:cNvSpPr>
          <p:nvPr/>
        </p:nvSpPr>
        <p:spPr bwMode="auto">
          <a:xfrm>
            <a:off x="1231900" y="2039310"/>
            <a:ext cx="22313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377" eaLnBrk="0" fontAlgn="base" hangingPunct="0">
              <a:spcBef>
                <a:spcPct val="0"/>
              </a:spcBef>
              <a:spcAft>
                <a:spcPct val="0"/>
              </a:spcAft>
            </a:pPr>
            <a:r>
              <a:rPr lang="en-US" altLang="en-US" sz="1100">
                <a:solidFill>
                  <a:srgbClr val="000000"/>
                </a:solidFill>
                <a:latin typeface="Arial" panose="020B0604020202020204" pitchFamily="34" charset="0"/>
                <a:ea typeface="Calibri" panose="020F0502020204030204" pitchFamily="34" charset="0"/>
              </a:rPr>
              <a:t> </a:t>
            </a:r>
            <a:endParaRPr lang="en-US" altLang="en-US">
              <a:latin typeface="Arial" panose="020B0604020202020204" pitchFamily="34" charset="0"/>
            </a:endParaRPr>
          </a:p>
        </p:txBody>
      </p:sp>
      <p:sp>
        <p:nvSpPr>
          <p:cNvPr id="4" name="Rectangle 3">
            <a:extLst>
              <a:ext uri="{FF2B5EF4-FFF2-40B4-BE49-F238E27FC236}">
                <a16:creationId xmlns:a16="http://schemas.microsoft.com/office/drawing/2014/main" id="{FE2D8F06-1C61-4C2B-AA74-6616E859E151}"/>
              </a:ext>
            </a:extLst>
          </p:cNvPr>
          <p:cNvSpPr/>
          <p:nvPr/>
        </p:nvSpPr>
        <p:spPr>
          <a:xfrm>
            <a:off x="420995" y="1191782"/>
            <a:ext cx="8265809" cy="3942618"/>
          </a:xfrm>
          <a:prstGeom prst="rect">
            <a:avLst/>
          </a:prstGeom>
        </p:spPr>
        <p:txBody>
          <a:bodyPr wrap="square" lIns="91440" tIns="45720" rIns="91440" bIns="45720" anchor="t">
            <a:spAutoFit/>
          </a:bodyPr>
          <a:lstStyle/>
          <a:p>
            <a:pPr lvl="0">
              <a:spcBef>
                <a:spcPct val="20000"/>
              </a:spcBef>
            </a:pPr>
            <a:r>
              <a:rPr lang="en-US" sz="2400" b="1" u="sng">
                <a:solidFill>
                  <a:schemeClr val="accent1"/>
                </a:solidFill>
                <a:latin typeface="Arial" panose="020B0604020202020204" pitchFamily="34" charset="0"/>
                <a:cs typeface="Arial" panose="020B0604020202020204" pitchFamily="34" charset="0"/>
              </a:rPr>
              <a:t>Barr Foundation Funding</a:t>
            </a:r>
          </a:p>
          <a:p>
            <a:pPr marL="342265" indent="-342265">
              <a:spcBef>
                <a:spcPct val="20000"/>
              </a:spcBef>
              <a:buFont typeface="Arial" panose="020B0604020202020204" pitchFamily="34" charset="0"/>
              <a:buChar char="•"/>
            </a:pPr>
            <a:r>
              <a:rPr lang="en-US" sz="2100">
                <a:solidFill>
                  <a:schemeClr val="accent1"/>
                </a:solidFill>
                <a:latin typeface="Arial"/>
                <a:cs typeface="Arial"/>
              </a:rPr>
              <a:t>HRiA awarded funding </a:t>
            </a:r>
            <a:r>
              <a:rPr lang="en-US" sz="2100">
                <a:solidFill>
                  <a:schemeClr val="accent1"/>
                </a:solidFill>
                <a:latin typeface="Arial"/>
                <a:ea typeface="+mn-lt"/>
                <a:cs typeface="+mn-lt"/>
              </a:rPr>
              <a:t>to support equitable community processes for decision-making and use of American Rescue Plan Act funds.</a:t>
            </a:r>
            <a:endParaRPr lang="en-US" sz="2100">
              <a:solidFill>
                <a:schemeClr val="accent1"/>
              </a:solidFill>
              <a:latin typeface="Arial"/>
              <a:cs typeface="Arial" panose="020B0604020202020204" pitchFamily="34" charset="0"/>
            </a:endParaRPr>
          </a:p>
          <a:p>
            <a:pPr>
              <a:spcBef>
                <a:spcPct val="20000"/>
              </a:spcBef>
            </a:pPr>
            <a:endParaRPr lang="en-US" sz="2100">
              <a:solidFill>
                <a:schemeClr val="accent1"/>
              </a:solidFill>
              <a:latin typeface="Arial"/>
              <a:cs typeface="Calibri"/>
            </a:endParaRPr>
          </a:p>
          <a:p>
            <a:pPr lvl="0">
              <a:spcBef>
                <a:spcPct val="20000"/>
              </a:spcBef>
            </a:pPr>
            <a:r>
              <a:rPr lang="en-US" sz="2400" b="1" u="sng">
                <a:solidFill>
                  <a:schemeClr val="accent1"/>
                </a:solidFill>
                <a:latin typeface="Arial" panose="020B0604020202020204" pitchFamily="34" charset="0"/>
                <a:cs typeface="Arial" panose="020B0604020202020204" pitchFamily="34" charset="0"/>
              </a:rPr>
              <a:t>Impact from community driven investments can:</a:t>
            </a:r>
          </a:p>
          <a:p>
            <a:pPr marL="342265" indent="-342265">
              <a:buFont typeface="Arial" panose="020B0604020202020204" pitchFamily="34" charset="0"/>
              <a:buChar char="•"/>
            </a:pPr>
            <a:r>
              <a:rPr lang="en-US" sz="2100">
                <a:solidFill>
                  <a:schemeClr val="accent1"/>
                </a:solidFill>
                <a:latin typeface="Arial"/>
                <a:ea typeface="Times New Roman" panose="02020603050405020304" pitchFamily="18" charset="0"/>
                <a:cs typeface="Arial"/>
              </a:rPr>
              <a:t>Increase power to decide (not just provide input).</a:t>
            </a:r>
            <a:endParaRPr lang="en-US" sz="210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342265" indent="-342265">
              <a:buFont typeface="Arial" panose="020B0604020202020204" pitchFamily="34" charset="0"/>
              <a:buChar char="•"/>
            </a:pPr>
            <a:r>
              <a:rPr lang="en-US" sz="2100">
                <a:solidFill>
                  <a:schemeClr val="accent1"/>
                </a:solidFill>
                <a:latin typeface="Arial" panose="020B0604020202020204" pitchFamily="34" charset="0"/>
                <a:ea typeface="Times New Roman" panose="02020603050405020304" pitchFamily="18" charset="0"/>
                <a:cs typeface="Arial" panose="020B0604020202020204" pitchFamily="34" charset="0"/>
              </a:rPr>
              <a:t>Normalize actions that demonstrate how government can collaborate with residents who have been historically excluded.</a:t>
            </a:r>
          </a:p>
          <a:p>
            <a:pPr marL="342265" indent="-342265">
              <a:buFont typeface="Arial" panose="020B0604020202020204" pitchFamily="34" charset="0"/>
              <a:buChar char="•"/>
            </a:pPr>
            <a:r>
              <a:rPr lang="en-US" sz="2100">
                <a:solidFill>
                  <a:schemeClr val="accent1"/>
                </a:solidFill>
                <a:latin typeface="Arial" panose="020B0604020202020204" pitchFamily="34" charset="0"/>
                <a:ea typeface="Times New Roman" panose="02020603050405020304" pitchFamily="18" charset="0"/>
                <a:cs typeface="Arial" panose="020B0604020202020204" pitchFamily="34" charset="0"/>
              </a:rPr>
              <a:t>Mitigate harm and limit any unintended negative consequences arising from ARPA investments.</a:t>
            </a:r>
          </a:p>
          <a:p>
            <a:pPr marL="342265" indent="-342265">
              <a:buFont typeface="Arial" panose="020B0604020202020204" pitchFamily="34" charset="0"/>
              <a:buChar char="•"/>
            </a:pPr>
            <a:endParaRPr lang="en-US" sz="2100">
              <a:solidFill>
                <a:schemeClr val="accent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04514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59744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p:cNvSpPr/>
          <p:nvPr/>
        </p:nvSpPr>
        <p:spPr>
          <a:xfrm>
            <a:off x="0" y="2267857"/>
            <a:ext cx="9144000" cy="370662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ectangle 13"/>
          <p:cNvSpPr/>
          <p:nvPr/>
        </p:nvSpPr>
        <p:spPr>
          <a:xfrm>
            <a:off x="0" y="2209800"/>
            <a:ext cx="9144000" cy="14877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a:t>Current Work/Examples</a:t>
            </a:r>
          </a:p>
        </p:txBody>
      </p:sp>
      <p:sp>
        <p:nvSpPr>
          <p:cNvPr id="6" name="Rectangle 5"/>
          <p:cNvSpPr/>
          <p:nvPr/>
        </p:nvSpPr>
        <p:spPr>
          <a:xfrm>
            <a:off x="6522356" y="6132287"/>
            <a:ext cx="2621643" cy="716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8" name="Straight Connector 7"/>
          <p:cNvCxnSpPr/>
          <p:nvPr/>
        </p:nvCxnSpPr>
        <p:spPr>
          <a:xfrm>
            <a:off x="665238" y="4622227"/>
            <a:ext cx="5261429" cy="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Date Placeholder 3"/>
          <p:cNvSpPr txBox="1">
            <a:spLocks/>
          </p:cNvSpPr>
          <p:nvPr/>
        </p:nvSpPr>
        <p:spPr>
          <a:xfrm>
            <a:off x="584567" y="6356350"/>
            <a:ext cx="2133600" cy="365125"/>
          </a:xfrm>
          <a:prstGeom prst="rect">
            <a:avLst/>
          </a:prstGeom>
        </p:spPr>
        <p:txBody>
          <a:bodyPr/>
          <a:lstStyle>
            <a:defPPr>
              <a:defRPr lang="en-US"/>
            </a:defPPr>
            <a:lvl1pPr marL="0" algn="l" defTabSz="457200" rtl="0" eaLnBrk="1" latinLnBrk="0" hangingPunct="1">
              <a:defRPr sz="1200" i="1" kern="1200">
                <a:solidFill>
                  <a:srgbClr val="7F7F7F"/>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86D3402-300C-0D4F-9F35-0F1866355DAE}" type="datetime4">
              <a:rPr lang="en-US" smtClean="0"/>
              <a:pPr/>
              <a:t>March 4, 2022</a:t>
            </a:fld>
            <a:endParaRPr lang="en-US"/>
          </a:p>
        </p:txBody>
      </p:sp>
      <p:pic>
        <p:nvPicPr>
          <p:cNvPr id="12" name="Picture 11" descr="HRI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039" y="6065026"/>
            <a:ext cx="2351314" cy="783772"/>
          </a:xfrm>
          <a:prstGeom prst="rect">
            <a:avLst/>
          </a:prstGeom>
        </p:spPr>
      </p:pic>
    </p:spTree>
    <p:extLst>
      <p:ext uri="{BB962C8B-B14F-4D97-AF65-F5344CB8AC3E}">
        <p14:creationId xmlns:p14="http://schemas.microsoft.com/office/powerpoint/2010/main" val="3848519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2116E-FEB3-4961-9A6C-A1989F7C398C}"/>
              </a:ext>
            </a:extLst>
          </p:cNvPr>
          <p:cNvSpPr>
            <a:spLocks noGrp="1"/>
          </p:cNvSpPr>
          <p:nvPr>
            <p:ph type="title"/>
          </p:nvPr>
        </p:nvSpPr>
        <p:spPr>
          <a:xfrm>
            <a:off x="420992" y="117930"/>
            <a:ext cx="8265808" cy="780728"/>
          </a:xfrm>
        </p:spPr>
        <p:txBody>
          <a:bodyPr anchor="ctr">
            <a:normAutofit/>
          </a:bodyPr>
          <a:lstStyle/>
          <a:p>
            <a:r>
              <a:rPr lang="en-US"/>
              <a:t>Experience with Community Engagement</a:t>
            </a:r>
            <a:endParaRPr lang="en-US">
              <a:highlight>
                <a:srgbClr val="FFFF00"/>
              </a:highlight>
            </a:endParaRPr>
          </a:p>
        </p:txBody>
      </p:sp>
      <p:sp>
        <p:nvSpPr>
          <p:cNvPr id="15" name="Text Placeholder 4">
            <a:extLst>
              <a:ext uri="{FF2B5EF4-FFF2-40B4-BE49-F238E27FC236}">
                <a16:creationId xmlns:a16="http://schemas.microsoft.com/office/drawing/2014/main" id="{04472376-20A2-4EB1-B29A-EACCD91C3BA6}"/>
              </a:ext>
            </a:extLst>
          </p:cNvPr>
          <p:cNvSpPr>
            <a:spLocks noGrp="1"/>
          </p:cNvSpPr>
          <p:nvPr>
            <p:ph type="body" sz="quarter" idx="3"/>
          </p:nvPr>
        </p:nvSpPr>
        <p:spPr>
          <a:xfrm>
            <a:off x="5720293" y="1110859"/>
            <a:ext cx="3059640" cy="590941"/>
          </a:xfrm>
        </p:spPr>
        <p:txBody>
          <a:bodyPr>
            <a:normAutofit fontScale="85000" lnSpcReduction="20000"/>
          </a:bodyPr>
          <a:lstStyle/>
          <a:p>
            <a:r>
              <a:rPr lang="en-US"/>
              <a:t>City of Chelsea ARPA Engagement </a:t>
            </a:r>
          </a:p>
        </p:txBody>
      </p:sp>
      <p:sp>
        <p:nvSpPr>
          <p:cNvPr id="6" name="Content Placeholder 5">
            <a:extLst>
              <a:ext uri="{FF2B5EF4-FFF2-40B4-BE49-F238E27FC236}">
                <a16:creationId xmlns:a16="http://schemas.microsoft.com/office/drawing/2014/main" id="{0C88D539-AC67-45D1-99C6-21AA846F6CB5}"/>
              </a:ext>
            </a:extLst>
          </p:cNvPr>
          <p:cNvSpPr>
            <a:spLocks noGrp="1"/>
          </p:cNvSpPr>
          <p:nvPr>
            <p:ph sz="quarter" idx="4"/>
          </p:nvPr>
        </p:nvSpPr>
        <p:spPr>
          <a:xfrm>
            <a:off x="5169958" y="1914001"/>
            <a:ext cx="4041775" cy="3951288"/>
          </a:xfrm>
        </p:spPr>
        <p:txBody>
          <a:bodyPr vert="horz" lIns="91440" tIns="45720" rIns="91440" bIns="45720" rtlCol="0" anchor="t">
            <a:normAutofit fontScale="70000" lnSpcReduction="20000"/>
          </a:bodyPr>
          <a:lstStyle/>
          <a:p>
            <a:pPr marL="514350" indent="-514350">
              <a:buFont typeface="+mj-lt"/>
              <a:buAutoNum type="arabicPeriod"/>
            </a:pPr>
            <a:r>
              <a:rPr lang="en-US"/>
              <a:t>Provide professional facilitating and advisory services to the City of Chelsea’s community engagement process for ARPA funding</a:t>
            </a:r>
            <a:br>
              <a:rPr lang="en-US"/>
            </a:br>
            <a:endParaRPr lang="en-US"/>
          </a:p>
          <a:p>
            <a:pPr marL="514350" indent="-514350">
              <a:buAutoNum type="arabicPeriod"/>
            </a:pPr>
            <a:r>
              <a:rPr lang="en-US"/>
              <a:t>Engage community residents in creative approaches to giving input for funding priorities </a:t>
            </a:r>
            <a:br>
              <a:rPr lang="en-US"/>
            </a:br>
            <a:endParaRPr lang="en-US"/>
          </a:p>
          <a:p>
            <a:pPr marL="514350" indent="-514350">
              <a:buAutoNum type="arabicPeriod"/>
            </a:pPr>
            <a:r>
              <a:rPr lang="en-US"/>
              <a:t>Work with city leaders to set workplans, strategy, and reporting requirements </a:t>
            </a:r>
          </a:p>
          <a:p>
            <a:pPr marL="514350" indent="-514350">
              <a:buAutoNum type="arabicPeriod"/>
            </a:pPr>
            <a:endParaRPr lang="en-US"/>
          </a:p>
          <a:p>
            <a:endParaRPr lang="en-US">
              <a:hlinkClick r:id="rId3"/>
            </a:endParaRPr>
          </a:p>
          <a:p>
            <a:r>
              <a:rPr lang="en-US">
                <a:hlinkClick r:id="rId3"/>
              </a:rPr>
              <a:t>https://www.chelseama.gov/arpa</a:t>
            </a:r>
          </a:p>
        </p:txBody>
      </p:sp>
      <p:pic>
        <p:nvPicPr>
          <p:cNvPr id="2054" name="Picture 6" descr="City of Chelsea MA |">
            <a:extLst>
              <a:ext uri="{FF2B5EF4-FFF2-40B4-BE49-F238E27FC236}">
                <a16:creationId xmlns:a16="http://schemas.microsoft.com/office/drawing/2014/main" id="{028DB85C-4367-4B3E-811A-5C8754D8F9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331" y="2175934"/>
            <a:ext cx="4198961"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781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E59EB-DFB2-49D9-AFFF-4AD5F3AE4DF5}"/>
              </a:ext>
            </a:extLst>
          </p:cNvPr>
          <p:cNvSpPr>
            <a:spLocks noGrp="1"/>
          </p:cNvSpPr>
          <p:nvPr>
            <p:ph type="title"/>
          </p:nvPr>
        </p:nvSpPr>
        <p:spPr>
          <a:xfrm>
            <a:off x="210496" y="168730"/>
            <a:ext cx="8723008" cy="780728"/>
          </a:xfrm>
        </p:spPr>
        <p:txBody>
          <a:bodyPr>
            <a:normAutofit fontScale="90000"/>
          </a:bodyPr>
          <a:lstStyle/>
          <a:p>
            <a:r>
              <a:rPr lang="en-US"/>
              <a:t>Experience with Grantmaking and Technical Assistance</a:t>
            </a:r>
          </a:p>
        </p:txBody>
      </p:sp>
      <p:sp>
        <p:nvSpPr>
          <p:cNvPr id="3" name="Text Placeholder 2">
            <a:extLst>
              <a:ext uri="{FF2B5EF4-FFF2-40B4-BE49-F238E27FC236}">
                <a16:creationId xmlns:a16="http://schemas.microsoft.com/office/drawing/2014/main" id="{EFD6AA08-F1B6-463C-8640-93D2953D6D68}"/>
              </a:ext>
            </a:extLst>
          </p:cNvPr>
          <p:cNvSpPr>
            <a:spLocks noGrp="1"/>
          </p:cNvSpPr>
          <p:nvPr>
            <p:ph type="body" idx="1"/>
          </p:nvPr>
        </p:nvSpPr>
        <p:spPr>
          <a:xfrm>
            <a:off x="1424866" y="1187818"/>
            <a:ext cx="6538404" cy="639762"/>
          </a:xfrm>
        </p:spPr>
        <p:txBody>
          <a:bodyPr>
            <a:normAutofit/>
          </a:bodyPr>
          <a:lstStyle/>
          <a:p>
            <a:r>
              <a:rPr lang="en-US"/>
              <a:t>Massachusetts Community Health Funds</a:t>
            </a:r>
          </a:p>
        </p:txBody>
      </p:sp>
      <p:sp>
        <p:nvSpPr>
          <p:cNvPr id="4" name="Content Placeholder 3">
            <a:extLst>
              <a:ext uri="{FF2B5EF4-FFF2-40B4-BE49-F238E27FC236}">
                <a16:creationId xmlns:a16="http://schemas.microsoft.com/office/drawing/2014/main" id="{D6A18BB1-6F3E-439B-80F3-B92BD8CA1F6F}"/>
              </a:ext>
            </a:extLst>
          </p:cNvPr>
          <p:cNvSpPr>
            <a:spLocks noGrp="1"/>
          </p:cNvSpPr>
          <p:nvPr>
            <p:ph sz="half" idx="2"/>
          </p:nvPr>
        </p:nvSpPr>
        <p:spPr>
          <a:xfrm>
            <a:off x="531812" y="2141008"/>
            <a:ext cx="4040188" cy="3951288"/>
          </a:xfrm>
        </p:spPr>
        <p:txBody>
          <a:bodyPr vert="horz" lIns="91440" tIns="45720" rIns="91440" bIns="45720" rtlCol="0" anchor="t">
            <a:normAutofit fontScale="62500" lnSpcReduction="20000"/>
          </a:bodyPr>
          <a:lstStyle/>
          <a:p>
            <a:pPr marL="457200" indent="-457200">
              <a:buFont typeface="+mj-lt"/>
              <a:buAutoNum type="arabicPeriod"/>
            </a:pPr>
            <a:r>
              <a:rPr lang="en-US"/>
              <a:t>Act as fiscal agent for the planning and implementation of the landmark revision of the Determination of Need (</a:t>
            </a:r>
            <a:r>
              <a:rPr lang="en-US" err="1"/>
              <a:t>DoN</a:t>
            </a:r>
            <a:r>
              <a:rPr lang="en-US"/>
              <a:t>) regulation</a:t>
            </a:r>
            <a:br>
              <a:rPr lang="en-US"/>
            </a:br>
            <a:endParaRPr lang="en-US"/>
          </a:p>
          <a:p>
            <a:pPr marL="457200" indent="-457200">
              <a:buAutoNum type="arabicPeriod"/>
            </a:pPr>
            <a:r>
              <a:rPr lang="en-US"/>
              <a:t>Operate the MA Community Health and Healthy Aging Funds through community centered approaches </a:t>
            </a:r>
            <a:br>
              <a:rPr lang="en-US"/>
            </a:br>
            <a:endParaRPr lang="en-US"/>
          </a:p>
          <a:p>
            <a:pPr marL="457200" indent="-457200">
              <a:buAutoNum type="arabicPeriod"/>
            </a:pPr>
            <a:r>
              <a:rPr lang="en-US"/>
              <a:t>Equip community grantees to develop collaborative effort to address equity, going upstream to policy, systems and environmental change</a:t>
            </a:r>
          </a:p>
          <a:p>
            <a:pPr marL="457200" indent="-457200">
              <a:buAutoNum type="arabicPeriod"/>
            </a:pPr>
            <a:endParaRPr lang="en-US"/>
          </a:p>
          <a:p>
            <a:endParaRPr lang="en-US">
              <a:hlinkClick r:id="rId3"/>
            </a:endParaRPr>
          </a:p>
          <a:p>
            <a:r>
              <a:rPr lang="en-US">
                <a:hlinkClick r:id="rId3"/>
              </a:rPr>
              <a:t>https://www.mass.gov/service-details/don-community-health-funds</a:t>
            </a:r>
            <a:r>
              <a:rPr lang="en-US"/>
              <a:t> </a:t>
            </a:r>
          </a:p>
          <a:p>
            <a:endParaRPr lang="en-US"/>
          </a:p>
        </p:txBody>
      </p:sp>
      <p:pic>
        <p:nvPicPr>
          <p:cNvPr id="3076" name="Picture 4" descr="Department of Public Health logo">
            <a:extLst>
              <a:ext uri="{FF2B5EF4-FFF2-40B4-BE49-F238E27FC236}">
                <a16:creationId xmlns:a16="http://schemas.microsoft.com/office/drawing/2014/main" id="{BEADD8A6-F6A8-4604-8C89-2002D93E3286}"/>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5096403" y="2216077"/>
            <a:ext cx="3310997" cy="3310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844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707A6-CBF8-428E-91D6-43EBF86F4C77}"/>
              </a:ext>
            </a:extLst>
          </p:cNvPr>
          <p:cNvSpPr>
            <a:spLocks noGrp="1"/>
          </p:cNvSpPr>
          <p:nvPr>
            <p:ph type="title"/>
          </p:nvPr>
        </p:nvSpPr>
        <p:spPr>
          <a:xfrm>
            <a:off x="420992" y="117930"/>
            <a:ext cx="8265808" cy="780728"/>
          </a:xfrm>
        </p:spPr>
        <p:txBody>
          <a:bodyPr vert="horz" lIns="91440" tIns="45720" rIns="91440" bIns="45720" rtlCol="0" anchor="ctr">
            <a:normAutofit/>
          </a:bodyPr>
          <a:lstStyle/>
          <a:p>
            <a:pPr>
              <a:lnSpc>
                <a:spcPct val="90000"/>
              </a:lnSpc>
            </a:pPr>
            <a:r>
              <a:rPr lang="en-US" sz="2300" kern="1200">
                <a:latin typeface="Arial"/>
                <a:ea typeface="+mj-ea"/>
                <a:cs typeface="Arial"/>
              </a:rPr>
              <a:t>Experience supporting BIPOC-Led and Serving Community Organizations </a:t>
            </a:r>
          </a:p>
        </p:txBody>
      </p:sp>
      <p:pic>
        <p:nvPicPr>
          <p:cNvPr id="7" name="Picture 7" descr="A picture containing person, outdoor, spectacles, crowd&#10;&#10;Description automatically generated">
            <a:extLst>
              <a:ext uri="{FF2B5EF4-FFF2-40B4-BE49-F238E27FC236}">
                <a16:creationId xmlns:a16="http://schemas.microsoft.com/office/drawing/2014/main" id="{4E0D10C2-F7DE-44E6-BF0E-166D538B41D6}"/>
              </a:ext>
            </a:extLst>
          </p:cNvPr>
          <p:cNvPicPr>
            <a:picLocks noGrp="1" noChangeAspect="1"/>
          </p:cNvPicPr>
          <p:nvPr>
            <p:ph sz="half" idx="1"/>
          </p:nvPr>
        </p:nvPicPr>
        <p:blipFill rotWithShape="1">
          <a:blip r:embed="rId2"/>
          <a:srcRect l="32181" r="36811"/>
          <a:stretch/>
        </p:blipFill>
        <p:spPr>
          <a:xfrm>
            <a:off x="457200" y="1600200"/>
            <a:ext cx="4038600" cy="4525963"/>
          </a:xfrm>
          <a:noFill/>
        </p:spPr>
      </p:pic>
      <p:sp>
        <p:nvSpPr>
          <p:cNvPr id="8" name="TextBox 7">
            <a:extLst>
              <a:ext uri="{FF2B5EF4-FFF2-40B4-BE49-F238E27FC236}">
                <a16:creationId xmlns:a16="http://schemas.microsoft.com/office/drawing/2014/main" id="{1D358F73-F60A-424F-9A9F-94B2E6FDF37C}"/>
              </a:ext>
            </a:extLst>
          </p:cNvPr>
          <p:cNvSpPr txBox="1"/>
          <p:nvPr/>
        </p:nvSpPr>
        <p:spPr>
          <a:xfrm>
            <a:off x="4648200" y="1600200"/>
            <a:ext cx="4038600" cy="4525963"/>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342900" indent="-342900">
              <a:lnSpc>
                <a:spcPct val="90000"/>
              </a:lnSpc>
              <a:spcAft>
                <a:spcPts val="600"/>
              </a:spcAft>
              <a:buAutoNum type="arabicPeriod"/>
            </a:pPr>
            <a:r>
              <a:rPr lang="en-US" sz="2000" b="1">
                <a:solidFill>
                  <a:schemeClr val="accent1"/>
                </a:solidFill>
                <a:latin typeface="Arial"/>
                <a:cs typeface="Arial"/>
              </a:rPr>
              <a:t>MA COVID-19 Community Grants Program</a:t>
            </a:r>
            <a:r>
              <a:rPr lang="en-US" sz="2000">
                <a:solidFill>
                  <a:schemeClr val="accent1"/>
                </a:solidFill>
                <a:latin typeface="Arial"/>
                <a:cs typeface="Arial"/>
              </a:rPr>
              <a:t> works to reduce COVID-19 infections, morbidity, and mortality among Asian, Black, Indigenous, Latinx, and other people of color in our hardest hit cities and towns, as well as to support education and awareness of vaccination efforts in Massachusetts. </a:t>
            </a:r>
          </a:p>
          <a:p>
            <a:pPr marL="342900" indent="-342900">
              <a:lnSpc>
                <a:spcPct val="90000"/>
              </a:lnSpc>
              <a:spcAft>
                <a:spcPts val="600"/>
              </a:spcAft>
              <a:buAutoNum type="arabicPeriod"/>
            </a:pPr>
            <a:r>
              <a:rPr lang="en-US" sz="2000">
                <a:solidFill>
                  <a:schemeClr val="accent1"/>
                </a:solidFill>
                <a:latin typeface="Arial"/>
                <a:cs typeface="Arial"/>
              </a:rPr>
              <a:t>Grantees provided capacity building support and a learning community with peer organizations</a:t>
            </a:r>
          </a:p>
        </p:txBody>
      </p:sp>
    </p:spTree>
    <p:extLst>
      <p:ext uri="{BB962C8B-B14F-4D97-AF65-F5344CB8AC3E}">
        <p14:creationId xmlns:p14="http://schemas.microsoft.com/office/powerpoint/2010/main" val="27219015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RIAColorTheme">
  <a:themeElements>
    <a:clrScheme name="Custom 13">
      <a:dk1>
        <a:sysClr val="windowText" lastClr="000000"/>
      </a:dk1>
      <a:lt1>
        <a:sysClr val="window" lastClr="FFFFFF"/>
      </a:lt1>
      <a:dk2>
        <a:srgbClr val="313D50"/>
      </a:dk2>
      <a:lt2>
        <a:srgbClr val="EEECE1"/>
      </a:lt2>
      <a:accent1>
        <a:srgbClr val="416984"/>
      </a:accent1>
      <a:accent2>
        <a:srgbClr val="87A22B"/>
      </a:accent2>
      <a:accent3>
        <a:srgbClr val="CE9224"/>
      </a:accent3>
      <a:accent4>
        <a:srgbClr val="5D855C"/>
      </a:accent4>
      <a:accent5>
        <a:srgbClr val="B4C75C"/>
      </a:accent5>
      <a:accent6>
        <a:srgbClr val="DAA94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HRIAColorTheme">
  <a:themeElements>
    <a:clrScheme name="Custom 13">
      <a:dk1>
        <a:sysClr val="windowText" lastClr="000000"/>
      </a:dk1>
      <a:lt1>
        <a:sysClr val="window" lastClr="FFFFFF"/>
      </a:lt1>
      <a:dk2>
        <a:srgbClr val="313D50"/>
      </a:dk2>
      <a:lt2>
        <a:srgbClr val="EEECE1"/>
      </a:lt2>
      <a:accent1>
        <a:srgbClr val="416984"/>
      </a:accent1>
      <a:accent2>
        <a:srgbClr val="87A22B"/>
      </a:accent2>
      <a:accent3>
        <a:srgbClr val="CE9224"/>
      </a:accent3>
      <a:accent4>
        <a:srgbClr val="5D855C"/>
      </a:accent4>
      <a:accent5>
        <a:srgbClr val="B4C75C"/>
      </a:accent5>
      <a:accent6>
        <a:srgbClr val="DAA94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RiA Green Template.potx" id="{63538546-89EB-4EFD-93CE-1134FEEEA0B4}" vid="{E03E9F08-1D3A-49F4-A0CB-E652D7F9C7C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819FFDABAE94428B74B5CC42639F94" ma:contentTypeVersion="15" ma:contentTypeDescription="Create a new document." ma:contentTypeScope="" ma:versionID="62cb7ffe371b4858a4d414b8bf311aa6">
  <xsd:schema xmlns:xsd="http://www.w3.org/2001/XMLSchema" xmlns:xs="http://www.w3.org/2001/XMLSchema" xmlns:p="http://schemas.microsoft.com/office/2006/metadata/properties" xmlns:ns1="http://schemas.microsoft.com/sharepoint/v3" xmlns:ns3="82153070-fa5c-40a3-ad5d-2af71a75d23a" xmlns:ns4="f4fd6ac8-3175-4da8-9ce8-32a0913d82b5" targetNamespace="http://schemas.microsoft.com/office/2006/metadata/properties" ma:root="true" ma:fieldsID="b81278dadad462db543be75d229f3cb4" ns1:_="" ns3:_="" ns4:_="">
    <xsd:import namespace="http://schemas.microsoft.com/sharepoint/v3"/>
    <xsd:import namespace="82153070-fa5c-40a3-ad5d-2af71a75d23a"/>
    <xsd:import namespace="f4fd6ac8-3175-4da8-9ce8-32a0913d82b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153070-fa5c-40a3-ad5d-2af71a75d2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fd6ac8-3175-4da8-9ce8-32a0913d82b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45159DA2-FD38-4E97-9B85-F04BAA5544E5}">
  <ds:schemaRefs>
    <ds:schemaRef ds:uri="82153070-fa5c-40a3-ad5d-2af71a75d23a"/>
    <ds:schemaRef ds:uri="f4fd6ac8-3175-4da8-9ce8-32a0913d82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D8DD6FB-421A-4A91-B4AA-F86D1AB41F47}">
  <ds:schemaRefs>
    <ds:schemaRef ds:uri="http://schemas.microsoft.com/sharepoint/v3/contenttype/forms"/>
  </ds:schemaRefs>
</ds:datastoreItem>
</file>

<file path=customXml/itemProps3.xml><?xml version="1.0" encoding="utf-8"?>
<ds:datastoreItem xmlns:ds="http://schemas.openxmlformats.org/officeDocument/2006/customXml" ds:itemID="{A86FE415-82D4-4F4A-9E8F-DB611717E0F7}">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3933</TotalTime>
  <Words>826</Words>
  <Application>Microsoft Office PowerPoint</Application>
  <PresentationFormat>On-screen Show (4:3)</PresentationFormat>
  <Paragraphs>111</Paragraphs>
  <Slides>13</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Lucida Grande</vt:lpstr>
      <vt:lpstr>HRIAColorTheme</vt:lpstr>
      <vt:lpstr>1_HRIAColorTheme</vt:lpstr>
      <vt:lpstr>City/Town ARPA Presentation</vt:lpstr>
      <vt:lpstr>PowerPoint Presentation</vt:lpstr>
      <vt:lpstr>Health Resources in Action</vt:lpstr>
      <vt:lpstr>Core ARPA Team </vt:lpstr>
      <vt:lpstr>The Opportunity</vt:lpstr>
      <vt:lpstr>PowerPoint Presentation</vt:lpstr>
      <vt:lpstr>Experience with Community Engagement</vt:lpstr>
      <vt:lpstr>Experience with Grantmaking and Technical Assistance</vt:lpstr>
      <vt:lpstr>Experience supporting BIPOC-Led and Serving Community Organizations </vt:lpstr>
      <vt:lpstr>Community Engaged ARPA Processes (examples)</vt:lpstr>
      <vt:lpstr>PowerPoint Presentation</vt:lpstr>
      <vt:lpstr>Discussion Questions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Equity and Inclusion Proposal Presentation to Codman Square Health Center</dc:title>
  <dc:creator>Daisy Ortega</dc:creator>
  <cp:lastModifiedBy>Owner</cp:lastModifiedBy>
  <cp:revision>3</cp:revision>
  <dcterms:created xsi:type="dcterms:W3CDTF">2020-09-12T02:08:19Z</dcterms:created>
  <dcterms:modified xsi:type="dcterms:W3CDTF">2022-03-07T15:21:59Z</dcterms:modified>
</cp:coreProperties>
</file>